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3"/>
  </p:notesMasterIdLst>
  <p:sldIdLst>
    <p:sldId id="1674" r:id="rId2"/>
    <p:sldId id="1548" r:id="rId3"/>
    <p:sldId id="1798" r:id="rId4"/>
    <p:sldId id="1947" r:id="rId5"/>
    <p:sldId id="1948" r:id="rId6"/>
    <p:sldId id="1958" r:id="rId7"/>
    <p:sldId id="1959" r:id="rId8"/>
    <p:sldId id="1960" r:id="rId9"/>
    <p:sldId id="1961" r:id="rId10"/>
    <p:sldId id="1962" r:id="rId11"/>
    <p:sldId id="1963" r:id="rId12"/>
    <p:sldId id="1673" r:id="rId13"/>
    <p:sldId id="1633" r:id="rId14"/>
    <p:sldId id="1801" r:id="rId15"/>
    <p:sldId id="1802" r:id="rId16"/>
    <p:sldId id="1805" r:id="rId17"/>
    <p:sldId id="1964" r:id="rId18"/>
    <p:sldId id="1965" r:id="rId19"/>
    <p:sldId id="1807" r:id="rId20"/>
    <p:sldId id="1808" r:id="rId21"/>
    <p:sldId id="1811" r:id="rId22"/>
    <p:sldId id="1812" r:id="rId23"/>
    <p:sldId id="1968" r:id="rId24"/>
    <p:sldId id="1966" r:id="rId25"/>
    <p:sldId id="1967" r:id="rId26"/>
    <p:sldId id="1946" r:id="rId27"/>
    <p:sldId id="1670" r:id="rId28"/>
    <p:sldId id="1671" r:id="rId29"/>
    <p:sldId id="1672" r:id="rId30"/>
    <p:sldId id="292"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A31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74" autoAdjust="0"/>
  </p:normalViewPr>
  <p:slideViewPr>
    <p:cSldViewPr>
      <p:cViewPr varScale="1">
        <p:scale>
          <a:sx n="99" d="100"/>
          <a:sy n="99" d="100"/>
        </p:scale>
        <p:origin x="948" y="306"/>
      </p:cViewPr>
      <p:guideLst>
        <p:guide orient="horz" pos="2160"/>
        <p:guide pos="3840"/>
      </p:guideLst>
    </p:cSldViewPr>
  </p:slideViewPr>
  <p:outlineViewPr>
    <p:cViewPr>
      <p:scale>
        <a:sx n="33" d="100"/>
        <a:sy n="33" d="100"/>
      </p:scale>
      <p:origin x="54" y="63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C45998-F6EA-49A2-A1EC-8263BB1EC575}" type="datetimeFigureOut">
              <a:rPr lang="en-US" smtClean="0"/>
              <a:t>9/21/2025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E381B2-66CF-4101-8317-0531AEB1D31C}" type="slidenum">
              <a:rPr lang="en-US" smtClean="0"/>
              <a:t>‹#›</a:t>
            </a:fld>
            <a:endParaRPr lang="en-US"/>
          </a:p>
        </p:txBody>
      </p:sp>
    </p:spTree>
    <p:extLst>
      <p:ext uri="{BB962C8B-B14F-4D97-AF65-F5344CB8AC3E}">
        <p14:creationId xmlns:p14="http://schemas.microsoft.com/office/powerpoint/2010/main" val="254325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26</a:t>
            </a:fld>
            <a:endParaRPr lang="en-US"/>
          </a:p>
        </p:txBody>
      </p:sp>
    </p:spTree>
    <p:extLst>
      <p:ext uri="{BB962C8B-B14F-4D97-AF65-F5344CB8AC3E}">
        <p14:creationId xmlns:p14="http://schemas.microsoft.com/office/powerpoint/2010/main" val="243506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27</a:t>
            </a:fld>
            <a:endParaRPr lang="en-US"/>
          </a:p>
        </p:txBody>
      </p:sp>
    </p:spTree>
    <p:extLst>
      <p:ext uri="{BB962C8B-B14F-4D97-AF65-F5344CB8AC3E}">
        <p14:creationId xmlns:p14="http://schemas.microsoft.com/office/powerpoint/2010/main" val="4124756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28</a:t>
            </a:fld>
            <a:endParaRPr lang="en-US"/>
          </a:p>
        </p:txBody>
      </p:sp>
    </p:spTree>
    <p:extLst>
      <p:ext uri="{BB962C8B-B14F-4D97-AF65-F5344CB8AC3E}">
        <p14:creationId xmlns:p14="http://schemas.microsoft.com/office/powerpoint/2010/main" val="248067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29</a:t>
            </a:fld>
            <a:endParaRPr lang="en-US"/>
          </a:p>
        </p:txBody>
      </p:sp>
    </p:spTree>
    <p:extLst>
      <p:ext uri="{BB962C8B-B14F-4D97-AF65-F5344CB8AC3E}">
        <p14:creationId xmlns:p14="http://schemas.microsoft.com/office/powerpoint/2010/main" val="224457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30</a:t>
            </a:fld>
            <a:endParaRPr lang="en-US"/>
          </a:p>
        </p:txBody>
      </p:sp>
    </p:spTree>
    <p:extLst>
      <p:ext uri="{BB962C8B-B14F-4D97-AF65-F5344CB8AC3E}">
        <p14:creationId xmlns:p14="http://schemas.microsoft.com/office/powerpoint/2010/main" val="1411818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A9EE78-BC61-48A3-B71F-BF56EB2414D7}" type="slidenum">
              <a:rPr lang="en-US" smtClean="0"/>
              <a:t>31</a:t>
            </a:fld>
            <a:endParaRPr lang="en-US"/>
          </a:p>
        </p:txBody>
      </p:sp>
    </p:spTree>
    <p:extLst>
      <p:ext uri="{BB962C8B-B14F-4D97-AF65-F5344CB8AC3E}">
        <p14:creationId xmlns:p14="http://schemas.microsoft.com/office/powerpoint/2010/main" val="147533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2DC477-071F-488F-B7EC-931AD21B5812}"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95E75-EB2B-44DE-938C-C54E58CFF33E}" type="slidenum">
              <a:rPr lang="en-US" smtClean="0"/>
              <a:t>‹#›</a:t>
            </a:fld>
            <a:endParaRPr lang="en-US"/>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DC477-071F-488F-B7EC-931AD21B5812}"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2DC477-071F-488F-B7EC-931AD21B5812}"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82DC477-071F-488F-B7EC-931AD21B5812}"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95E75-EB2B-44DE-938C-C54E58CFF33E}"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2DC477-071F-488F-B7EC-931AD21B5812}"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82DC477-071F-488F-B7EC-931AD21B5812}"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95E75-EB2B-44DE-938C-C54E58CFF33E}"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2DC477-071F-488F-B7EC-931AD21B5812}" type="datetimeFigureOut">
              <a:rPr lang="en-US" smtClean="0"/>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95E75-EB2B-44DE-938C-C54E58CFF33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2DC477-071F-488F-B7EC-931AD21B5812}" type="datetimeFigureOut">
              <a:rPr lang="en-US" smtClean="0"/>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DC477-071F-488F-B7EC-931AD21B5812}" type="datetimeFigureOut">
              <a:rPr lang="en-US" smtClean="0"/>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2DC477-071F-488F-B7EC-931AD21B5812}"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95E75-EB2B-44DE-938C-C54E58CFF3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2DC477-071F-488F-B7EC-931AD21B5812}"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95E75-EB2B-44DE-938C-C54E58CFF33E}"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82DC477-071F-488F-B7EC-931AD21B5812}" type="datetimeFigureOut">
              <a:rPr lang="en-US" smtClean="0"/>
              <a:t>9/21/2025</a:t>
            </a:fld>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0C95E75-EB2B-44DE-938C-C54E58CFF33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tudylight.org/desk/?query=mt+10:32&amp;t=kjv&amp;sr=1&amp;l=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tudylight.org/desk/?query=mt+10:33&amp;t=kjv&amp;sr=1&amp;l=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51D06-5655-F3E0-4392-66536F9C797B}"/>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p:cNvSpPr>
            <a:spLocks noGrp="1"/>
          </p:cNvSpPr>
          <p:nvPr>
            <p:ph sz="quarter" idx="13"/>
          </p:nvPr>
        </p:nvSpPr>
        <p:spPr>
          <a:xfrm>
            <a:off x="0" y="5893513"/>
            <a:ext cx="12192000" cy="964488"/>
          </a:xfrm>
        </p:spPr>
        <p:txBody>
          <a:bodyPr>
            <a:noAutofit/>
          </a:bodyPr>
          <a:lstStyle/>
          <a:p>
            <a:pPr marL="0" indent="0">
              <a:buClr>
                <a:srgbClr val="A379BB">
                  <a:lumMod val="75000"/>
                </a:srgbClr>
              </a:buClr>
              <a:buNone/>
            </a:pPr>
            <a:r>
              <a:rPr lang="en-US" sz="6000" b="1" i="1" dirty="0">
                <a:solidFill>
                  <a:srgbClr val="A50021"/>
                </a:solidFill>
                <a:effectLst>
                  <a:outerShdw blurRad="38100" dist="38100" dir="2700000" algn="tl">
                    <a:srgbClr val="000000">
                      <a:alpha val="43137"/>
                    </a:srgbClr>
                  </a:outerShdw>
                </a:effectLst>
              </a:rPr>
              <a:t>I Corinthians 1:10-13</a:t>
            </a:r>
          </a:p>
        </p:txBody>
      </p:sp>
      <p:sp>
        <p:nvSpPr>
          <p:cNvPr id="4" name="Title 3"/>
          <p:cNvSpPr>
            <a:spLocks noGrp="1"/>
          </p:cNvSpPr>
          <p:nvPr>
            <p:ph type="title"/>
          </p:nvPr>
        </p:nvSpPr>
        <p:spPr>
          <a:xfrm>
            <a:off x="4343400" y="0"/>
            <a:ext cx="7848600" cy="6019800"/>
          </a:xfrm>
        </p:spPr>
        <p:txBody>
          <a:bodyPr/>
          <a:lstStyle/>
          <a:p>
            <a:pPr marL="0" indent="0" algn="ctr">
              <a:buNone/>
            </a:pPr>
            <a:r>
              <a:rPr lang="en-US" sz="8000" i="1" dirty="0">
                <a:solidFill>
                  <a:srgbClr val="A50021"/>
                </a:solidFill>
                <a:effectLst>
                  <a:outerShdw blurRad="38100" dist="38100" dir="2700000" algn="tl">
                    <a:srgbClr val="000000">
                      <a:alpha val="43137"/>
                    </a:srgbClr>
                  </a:outerShdw>
                  <a:reflection blurRad="6350" stA="55000" endA="300" endPos="45500" dir="5400000" sy="-100000" algn="bl" rotWithShape="0"/>
                </a:effectLst>
              </a:rPr>
              <a:t>Christ’s Church Must Speak the Same Thing </a:t>
            </a:r>
            <a:br>
              <a:rPr lang="en-US" sz="8000" i="1" dirty="0">
                <a:solidFill>
                  <a:srgbClr val="A50021"/>
                </a:solidFill>
                <a:effectLst>
                  <a:outerShdw blurRad="38100" dist="38100" dir="2700000" algn="tl">
                    <a:srgbClr val="000000">
                      <a:alpha val="43137"/>
                    </a:srgbClr>
                  </a:outerShdw>
                  <a:reflection blurRad="6350" stA="55000" endA="300" endPos="45500" dir="5400000" sy="-100000" algn="bl" rotWithShape="0"/>
                </a:effectLst>
              </a:rPr>
            </a:br>
            <a:r>
              <a:rPr lang="en-US" sz="8000" i="1" dirty="0">
                <a:solidFill>
                  <a:srgbClr val="A50021"/>
                </a:solidFill>
                <a:effectLst>
                  <a:outerShdw blurRad="38100" dist="38100" dir="2700000" algn="tl">
                    <a:srgbClr val="000000">
                      <a:alpha val="43137"/>
                    </a:srgbClr>
                  </a:outerShdw>
                  <a:reflection blurRad="6350" stA="55000" endA="300" endPos="45500" dir="5400000" sy="-100000" algn="bl" rotWithShape="0"/>
                </a:effectLst>
              </a:rPr>
              <a:t>Is Christ Divided?</a:t>
            </a:r>
            <a:endParaRPr lang="en-US" sz="8000" i="1" cap="all" dirty="0">
              <a:solidFill>
                <a:srgbClr val="A50021"/>
              </a:solidFill>
              <a:effectLst>
                <a:outerShdw blurRad="38100" dist="38100" dir="2700000" algn="tl">
                  <a:srgbClr val="000000">
                    <a:alpha val="43137"/>
                  </a:srgbClr>
                </a:outerShdw>
                <a:reflection blurRad="12700" stA="48000" endA="300" endPos="55000" dir="5400000" sy="-90000" algn="bl" rotWithShape="0"/>
              </a:effectLst>
              <a:latin typeface="Franklin Gothic Medium"/>
            </a:endParaRPr>
          </a:p>
        </p:txBody>
      </p:sp>
    </p:spTree>
    <p:extLst>
      <p:ext uri="{BB962C8B-B14F-4D97-AF65-F5344CB8AC3E}">
        <p14:creationId xmlns:p14="http://schemas.microsoft.com/office/powerpoint/2010/main" val="15985151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500"/>
                            </p:stCondLst>
                            <p:childTnLst>
                              <p:par>
                                <p:cTn id="9" presetID="26" presetClass="emph" presetSubtype="0" fill="hold" grpId="1" nodeType="afterEffect">
                                  <p:stCondLst>
                                    <p:cond delay="50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par>
                          <p:cTn id="12" fill="hold">
                            <p:stCondLst>
                              <p:cond delay="3000"/>
                            </p:stCondLst>
                            <p:childTnLst>
                              <p:par>
                                <p:cTn id="13" presetID="26" presetClass="emph" presetSubtype="0" fill="hold" grpId="2" nodeType="afterEffect">
                                  <p:stCondLst>
                                    <p:cond delay="50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par>
                          <p:cTn id="16" fill="hold">
                            <p:stCondLst>
                              <p:cond delay="4500"/>
                            </p:stCondLst>
                            <p:childTnLst>
                              <p:par>
                                <p:cTn id="17" presetID="26" presetClass="emph" presetSubtype="0" fill="hold" grpId="3" nodeType="afterEffect">
                                  <p:stCondLst>
                                    <p:cond delay="50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par>
                          <p:cTn id="20" fill="hold">
                            <p:stCondLst>
                              <p:cond delay="6000"/>
                            </p:stCondLst>
                            <p:childTnLst>
                              <p:par>
                                <p:cTn id="21" presetID="26" presetClass="emph" presetSubtype="0" fill="hold" grpId="4" nodeType="afterEffect">
                                  <p:stCondLst>
                                    <p:cond delay="75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childTnLst>
                          </p:cTn>
                        </p:par>
                        <p:par>
                          <p:cTn id="24" fill="hold">
                            <p:stCondLst>
                              <p:cond delay="7750"/>
                            </p:stCondLst>
                            <p:childTnLst>
                              <p:par>
                                <p:cTn id="25" presetID="26" presetClass="emph" presetSubtype="0" fill="hold" grpId="5" nodeType="afterEffect">
                                  <p:stCondLst>
                                    <p:cond delay="75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par>
                          <p:cTn id="28" fill="hold">
                            <p:stCondLst>
                              <p:cond delay="9500"/>
                            </p:stCondLst>
                            <p:childTnLst>
                              <p:par>
                                <p:cTn id="29" presetID="26" presetClass="emph" presetSubtype="0" fill="hold" grpId="6" nodeType="afterEffect">
                                  <p:stCondLst>
                                    <p:cond delay="75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11250"/>
                            </p:stCondLst>
                            <p:childTnLst>
                              <p:par>
                                <p:cTn id="33" presetID="26" presetClass="emph" presetSubtype="0" fill="hold" grpId="7" nodeType="afterEffect">
                                  <p:stCondLst>
                                    <p:cond delay="100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13250"/>
                            </p:stCondLst>
                            <p:childTnLst>
                              <p:par>
                                <p:cTn id="37" presetID="26" presetClass="emph" presetSubtype="0" fill="hold" grpId="8" nodeType="afterEffect">
                                  <p:stCondLst>
                                    <p:cond delay="1000"/>
                                  </p:stCondLst>
                                  <p:childTnLst>
                                    <p:animEffect transition="out" filter="fade">
                                      <p:cBhvr>
                                        <p:cTn id="38" dur="1000" tmFilter="0, 0; .2, .5; .8, .5; 1, 0"/>
                                        <p:tgtEl>
                                          <p:spTgt spid="4"/>
                                        </p:tgtEl>
                                      </p:cBhvr>
                                    </p:animEffect>
                                    <p:animScale>
                                      <p:cBhvr>
                                        <p:cTn id="39" dur="500" autoRev="1" fill="hold"/>
                                        <p:tgtEl>
                                          <p:spTgt spid="4"/>
                                        </p:tgtEl>
                                      </p:cBhvr>
                                      <p:by x="105000" y="105000"/>
                                    </p:animScale>
                                  </p:childTnLst>
                                </p:cTn>
                              </p:par>
                            </p:childTnLst>
                          </p:cTn>
                        </p:par>
                        <p:par>
                          <p:cTn id="40" fill="hold">
                            <p:stCondLst>
                              <p:cond delay="15250"/>
                            </p:stCondLst>
                            <p:childTnLst>
                              <p:par>
                                <p:cTn id="41" presetID="26" presetClass="emph" presetSubtype="0" fill="hold" grpId="9" nodeType="afterEffect">
                                  <p:stCondLst>
                                    <p:cond delay="0"/>
                                  </p:stCondLst>
                                  <p:childTnLst>
                                    <p:animEffect transition="out" filter="fade">
                                      <p:cBhvr>
                                        <p:cTn id="42" dur="1000" tmFilter="0, 0; .2, .5; .8, .5; 1, 0"/>
                                        <p:tgtEl>
                                          <p:spTgt spid="4"/>
                                        </p:tgtEl>
                                      </p:cBhvr>
                                    </p:animEffect>
                                    <p:animScale>
                                      <p:cBhvr>
                                        <p:cTn id="43"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4" grpId="6"/>
      <p:bldP spid="4" grpId="7"/>
      <p:bldP spid="4" grpId="8"/>
      <p:bldP spid="4" grpId="9"/>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AD416-340E-3CBD-0FCD-248F5DA2194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616C9-ADD7-A953-0397-C9A743D04E5C}"/>
              </a:ext>
            </a:extLst>
          </p:cNvPr>
          <p:cNvSpPr>
            <a:spLocks noGrp="1"/>
          </p:cNvSpPr>
          <p:nvPr>
            <p:ph sz="quarter" idx="13"/>
          </p:nvPr>
        </p:nvSpPr>
        <p:spPr>
          <a:xfrm>
            <a:off x="0" y="0"/>
            <a:ext cx="12192000" cy="6858000"/>
          </a:xfrm>
        </p:spPr>
        <p:txBody>
          <a:bodyPr>
            <a:noAutofit/>
          </a:bodyPr>
          <a:lstStyle/>
          <a:p>
            <a:pPr marL="45720" indent="0" algn="ctr">
              <a:buNone/>
            </a:pPr>
            <a:r>
              <a:rPr lang="en-US" sz="5400" b="1" u="sng" dirty="0">
                <a:solidFill>
                  <a:srgbClr val="A50021"/>
                </a:solidFill>
                <a:effectLst>
                  <a:outerShdw blurRad="38100" dist="38100" dir="2700000" algn="tl">
                    <a:srgbClr val="000000">
                      <a:alpha val="43137"/>
                    </a:srgbClr>
                  </a:outerShdw>
                </a:effectLst>
                <a:latin typeface="Calibri" panose="020F0502020204030204" pitchFamily="34" charset="0"/>
              </a:rPr>
              <a:t>Context of the Passage:</a:t>
            </a:r>
          </a:p>
          <a:p>
            <a:pPr marL="45720" indent="0">
              <a:buNone/>
            </a:pPr>
            <a:r>
              <a:rPr lang="en-US" sz="5400" b="1" dirty="0">
                <a:solidFill>
                  <a:srgbClr val="000000"/>
                </a:solidFill>
                <a:effectLst>
                  <a:outerShdw blurRad="38100" dist="38100" dir="2700000" algn="tl">
                    <a:srgbClr val="000000">
                      <a:alpha val="43137"/>
                    </a:srgbClr>
                  </a:outerShdw>
                </a:effectLst>
                <a:latin typeface="Calibri" panose="020F0502020204030204" pitchFamily="34" charset="0"/>
              </a:rPr>
              <a:t>The Church's Identity: </a:t>
            </a:r>
          </a:p>
          <a:p>
            <a:pPr marL="45720" indent="0">
              <a:buNone/>
            </a:pP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Paul stresses the importance of the church's identity in Christ, urging them to put aside their rivalries and demonstrate genuine unity.</a:t>
            </a:r>
          </a:p>
        </p:txBody>
      </p:sp>
    </p:spTree>
    <p:extLst>
      <p:ext uri="{BB962C8B-B14F-4D97-AF65-F5344CB8AC3E}">
        <p14:creationId xmlns:p14="http://schemas.microsoft.com/office/powerpoint/2010/main" val="1412423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A1272-2B68-947E-0386-360BAD5DEB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3AA13-B574-942F-E0D4-6AFBEF7A1BA5}"/>
              </a:ext>
            </a:extLst>
          </p:cNvPr>
          <p:cNvSpPr>
            <a:spLocks noGrp="1"/>
          </p:cNvSpPr>
          <p:nvPr>
            <p:ph sz="quarter" idx="13"/>
          </p:nvPr>
        </p:nvSpPr>
        <p:spPr>
          <a:xfrm>
            <a:off x="0" y="0"/>
            <a:ext cx="12192000" cy="6858000"/>
          </a:xfrm>
        </p:spPr>
        <p:txBody>
          <a:bodyPr>
            <a:noAutofit/>
          </a:bodyPr>
          <a:lstStyle/>
          <a:p>
            <a:pPr marL="45720" indent="0" algn="ctr">
              <a:buNone/>
            </a:pPr>
            <a:r>
              <a:rPr lang="en-US" sz="5400" b="1" u="sng" dirty="0">
                <a:solidFill>
                  <a:srgbClr val="A50021"/>
                </a:solidFill>
                <a:effectLst>
                  <a:outerShdw blurRad="38100" dist="38100" dir="2700000" algn="tl">
                    <a:srgbClr val="000000">
                      <a:alpha val="43137"/>
                    </a:srgbClr>
                  </a:outerShdw>
                </a:effectLst>
                <a:latin typeface="Calibri" panose="020F0502020204030204" pitchFamily="34" charset="0"/>
              </a:rPr>
              <a:t>Context of the Passage:</a:t>
            </a:r>
          </a:p>
          <a:p>
            <a:pPr marL="45720" indent="0">
              <a:buNone/>
            </a:pPr>
            <a:r>
              <a:rPr lang="en-US" sz="5400" b="1" dirty="0">
                <a:solidFill>
                  <a:srgbClr val="000000"/>
                </a:solidFill>
                <a:effectLst>
                  <a:outerShdw blurRad="38100" dist="38100" dir="2700000" algn="tl">
                    <a:srgbClr val="000000">
                      <a:alpha val="43137"/>
                    </a:srgbClr>
                  </a:outerShdw>
                </a:effectLst>
                <a:latin typeface="Calibri" panose="020F0502020204030204" pitchFamily="34" charset="0"/>
              </a:rPr>
              <a:t>A Call to Harmony:</a:t>
            </a: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 </a:t>
            </a:r>
          </a:p>
          <a:p>
            <a:pPr marL="45720" indent="0">
              <a:buNone/>
            </a:pP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The passage serves as a tender but firm appeal by Paul to restore harmony to the body of Christ in Corinth, which had been marred by discord.</a:t>
            </a:r>
          </a:p>
        </p:txBody>
      </p:sp>
    </p:spTree>
    <p:extLst>
      <p:ext uri="{BB962C8B-B14F-4D97-AF65-F5344CB8AC3E}">
        <p14:creationId xmlns:p14="http://schemas.microsoft.com/office/powerpoint/2010/main" val="30977772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2590800"/>
            <a:ext cx="12192000" cy="4230130"/>
          </a:xfrm>
        </p:spPr>
        <p:txBody>
          <a:bodyPr>
            <a:noAutofit/>
          </a:bodyPr>
          <a:lstStyle/>
          <a:p>
            <a:pPr marL="960120" indent="-914400">
              <a:lnSpc>
                <a:spcPct val="80000"/>
              </a:lnSpc>
              <a:buClr>
                <a:srgbClr val="C00000"/>
              </a:buClr>
              <a:buFont typeface="+mj-lt"/>
              <a:buAutoNum type="alphaUcPeriod"/>
            </a:pPr>
            <a:r>
              <a:rPr lang="en-US" sz="6000" b="1" i="1" dirty="0">
                <a:effectLst>
                  <a:outerShdw blurRad="38100" dist="38100" dir="2700000" algn="tl">
                    <a:srgbClr val="000000">
                      <a:alpha val="43137"/>
                    </a:srgbClr>
                  </a:outerShdw>
                </a:effectLst>
              </a:rPr>
              <a:t>God is Not the Author of Confusion</a:t>
            </a:r>
          </a:p>
          <a:p>
            <a:pPr marL="960120" indent="-914400">
              <a:lnSpc>
                <a:spcPct val="80000"/>
              </a:lnSpc>
              <a:buClr>
                <a:srgbClr val="C00000"/>
              </a:buClr>
              <a:buFont typeface="+mj-lt"/>
              <a:buAutoNum type="alphaUcPeriod"/>
            </a:pPr>
            <a:r>
              <a:rPr lang="en-US" sz="6000" b="1" i="1" dirty="0">
                <a:effectLst>
                  <a:outerShdw blurRad="38100" dist="38100" dir="2700000" algn="tl">
                    <a:srgbClr val="000000">
                      <a:alpha val="43137"/>
                    </a:srgbClr>
                  </a:outerShdw>
                </a:effectLst>
              </a:rPr>
              <a:t>Man Must Not Add One Word to the Written Word of GOD (the Bible)</a:t>
            </a:r>
          </a:p>
          <a:p>
            <a:pPr marL="960120" indent="-914400">
              <a:lnSpc>
                <a:spcPct val="80000"/>
              </a:lnSpc>
              <a:buClr>
                <a:srgbClr val="C00000"/>
              </a:buClr>
              <a:buFont typeface="+mj-lt"/>
              <a:buAutoNum type="alphaUcPeriod"/>
            </a:pPr>
            <a:endParaRPr lang="en-US" sz="4500" b="1" i="1" dirty="0">
              <a:effectLst>
                <a:outerShdw blurRad="38100" dist="38100" dir="2700000" algn="tl">
                  <a:srgbClr val="000000">
                    <a:alpha val="43137"/>
                  </a:srgbClr>
                </a:outerShdw>
              </a:effectLst>
            </a:endParaRPr>
          </a:p>
        </p:txBody>
      </p:sp>
      <p:sp>
        <p:nvSpPr>
          <p:cNvPr id="4" name="Title 3"/>
          <p:cNvSpPr>
            <a:spLocks noGrp="1"/>
          </p:cNvSpPr>
          <p:nvPr>
            <p:ph type="title"/>
          </p:nvPr>
        </p:nvSpPr>
        <p:spPr>
          <a:xfrm>
            <a:off x="0" y="0"/>
            <a:ext cx="12192000" cy="2286000"/>
          </a:xfrm>
        </p:spPr>
        <p:txBody>
          <a:bodyPr/>
          <a:lstStyle/>
          <a:p>
            <a:pPr marL="0" indent="0" algn="l">
              <a:buNone/>
            </a:pPr>
            <a:r>
              <a:rPr lang="en-US" sz="6000" i="1" cap="all" dirty="0">
                <a:solidFill>
                  <a:srgbClr val="A50021"/>
                </a:solidFill>
                <a:effectLst>
                  <a:outerShdw blurRad="38100" dist="38100" dir="2700000" algn="tl">
                    <a:srgbClr val="000000">
                      <a:alpha val="43137"/>
                    </a:srgbClr>
                  </a:outerShdw>
                  <a:reflection blurRad="12700" stA="48000" endA="300" endPos="55000" dir="5400000" sy="-90000" algn="bl" rotWithShape="0"/>
                </a:effectLst>
                <a:latin typeface="Franklin Gothic Medium"/>
              </a:rPr>
              <a:t>The Bible Clearly Commands Unity in Christ’s Church</a:t>
            </a:r>
          </a:p>
        </p:txBody>
      </p:sp>
    </p:spTree>
    <p:extLst>
      <p:ext uri="{BB962C8B-B14F-4D97-AF65-F5344CB8AC3E}">
        <p14:creationId xmlns:p14="http://schemas.microsoft.com/office/powerpoint/2010/main" val="12536364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500"/>
                            </p:stCondLst>
                            <p:childTnLst>
                              <p:par>
                                <p:cTn id="9" presetID="26" presetClass="emph" presetSubtype="0" fill="hold" grpId="1" nodeType="afterEffect">
                                  <p:stCondLst>
                                    <p:cond delay="50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par>
                          <p:cTn id="12" fill="hold">
                            <p:stCondLst>
                              <p:cond delay="3000"/>
                            </p:stCondLst>
                            <p:childTnLst>
                              <p:par>
                                <p:cTn id="13" presetID="26" presetClass="emph" presetSubtype="0" fill="hold" grpId="2" nodeType="afterEffect">
                                  <p:stCondLst>
                                    <p:cond delay="50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par>
                          <p:cTn id="16" fill="hold">
                            <p:stCondLst>
                              <p:cond delay="4500"/>
                            </p:stCondLst>
                            <p:childTnLst>
                              <p:par>
                                <p:cTn id="17" presetID="26" presetClass="emph" presetSubtype="0" fill="hold" grpId="3" nodeType="afterEffect">
                                  <p:stCondLst>
                                    <p:cond delay="50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par>
                          <p:cTn id="20" fill="hold">
                            <p:stCondLst>
                              <p:cond delay="6000"/>
                            </p:stCondLst>
                            <p:childTnLst>
                              <p:par>
                                <p:cTn id="21" presetID="26" presetClass="emph" presetSubtype="0" fill="hold" grpId="4" nodeType="afterEffect">
                                  <p:stCondLst>
                                    <p:cond delay="75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childTnLst>
                          </p:cTn>
                        </p:par>
                        <p:par>
                          <p:cTn id="24" fill="hold">
                            <p:stCondLst>
                              <p:cond delay="7750"/>
                            </p:stCondLst>
                            <p:childTnLst>
                              <p:par>
                                <p:cTn id="25" presetID="26" presetClass="emph" presetSubtype="0" fill="hold" grpId="5" nodeType="afterEffect">
                                  <p:stCondLst>
                                    <p:cond delay="75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par>
                          <p:cTn id="28" fill="hold">
                            <p:stCondLst>
                              <p:cond delay="9500"/>
                            </p:stCondLst>
                            <p:childTnLst>
                              <p:par>
                                <p:cTn id="29" presetID="26" presetClass="emph" presetSubtype="0" fill="hold" grpId="6" nodeType="afterEffect">
                                  <p:stCondLst>
                                    <p:cond delay="75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11250"/>
                            </p:stCondLst>
                            <p:childTnLst>
                              <p:par>
                                <p:cTn id="33" presetID="26" presetClass="emph" presetSubtype="0" fill="hold" grpId="7" nodeType="afterEffect">
                                  <p:stCondLst>
                                    <p:cond delay="100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13250"/>
                            </p:stCondLst>
                            <p:childTnLst>
                              <p:par>
                                <p:cTn id="37" presetID="26" presetClass="emph" presetSubtype="0" fill="hold" grpId="8" nodeType="afterEffect">
                                  <p:stCondLst>
                                    <p:cond delay="1000"/>
                                  </p:stCondLst>
                                  <p:childTnLst>
                                    <p:animEffect transition="out" filter="fade">
                                      <p:cBhvr>
                                        <p:cTn id="38" dur="1000" tmFilter="0, 0; .2, .5; .8, .5; 1, 0"/>
                                        <p:tgtEl>
                                          <p:spTgt spid="4"/>
                                        </p:tgtEl>
                                      </p:cBhvr>
                                    </p:animEffect>
                                    <p:animScale>
                                      <p:cBhvr>
                                        <p:cTn id="39" dur="500" autoRev="1" fill="hold"/>
                                        <p:tgtEl>
                                          <p:spTgt spid="4"/>
                                        </p:tgtEl>
                                      </p:cBhvr>
                                      <p:by x="105000" y="105000"/>
                                    </p:animScale>
                                  </p:childTnLst>
                                </p:cTn>
                              </p:par>
                            </p:childTnLst>
                          </p:cTn>
                        </p:par>
                        <p:par>
                          <p:cTn id="40" fill="hold">
                            <p:stCondLst>
                              <p:cond delay="15250"/>
                            </p:stCondLst>
                            <p:childTnLst>
                              <p:par>
                                <p:cTn id="41" presetID="26" presetClass="emph" presetSubtype="0" fill="hold" grpId="9" nodeType="afterEffect">
                                  <p:stCondLst>
                                    <p:cond delay="0"/>
                                  </p:stCondLst>
                                  <p:childTnLst>
                                    <p:animEffect transition="out" filter="fade">
                                      <p:cBhvr>
                                        <p:cTn id="42" dur="1000" tmFilter="0, 0; .2, .5; .8, .5; 1, 0"/>
                                        <p:tgtEl>
                                          <p:spTgt spid="4"/>
                                        </p:tgtEl>
                                      </p:cBhvr>
                                    </p:animEffect>
                                    <p:animScale>
                                      <p:cBhvr>
                                        <p:cTn id="43"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4" grpId="6"/>
      <p:bldP spid="4" grpId="7"/>
      <p:bldP spid="4" grpId="8"/>
      <p:bldP spid="4" grpId="9"/>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2362200"/>
            <a:ext cx="12192000" cy="4458730"/>
          </a:xfrm>
        </p:spPr>
        <p:txBody>
          <a:bodyPr>
            <a:noAutofit/>
          </a:bodyPr>
          <a:lstStyle/>
          <a:p>
            <a:pPr marL="45720" indent="0">
              <a:lnSpc>
                <a:spcPct val="80000"/>
              </a:lnSpc>
              <a:buClr>
                <a:srgbClr val="C00000"/>
              </a:buClr>
              <a:buNone/>
            </a:pPr>
            <a:r>
              <a:rPr lang="en-US" sz="7200" b="1" i="1" dirty="0">
                <a:effectLst>
                  <a:outerShdw blurRad="38100" dist="38100" dir="2700000" algn="tl">
                    <a:srgbClr val="000000">
                      <a:alpha val="43137"/>
                    </a:srgbClr>
                  </a:outerShdw>
                </a:effectLst>
              </a:rPr>
              <a:t>I Corinthians 4:6 (KJV)</a:t>
            </a:r>
          </a:p>
          <a:p>
            <a:pPr marL="45720" indent="0">
              <a:lnSpc>
                <a:spcPct val="80000"/>
              </a:lnSpc>
              <a:buClr>
                <a:srgbClr val="C00000"/>
              </a:buClr>
              <a:buNone/>
            </a:pPr>
            <a:r>
              <a:rPr lang="en-US" sz="7200" dirty="0"/>
              <a:t>For God is not the author of confusion, but of peace, as in all churches of the saints.</a:t>
            </a:r>
          </a:p>
        </p:txBody>
      </p:sp>
      <p:sp>
        <p:nvSpPr>
          <p:cNvPr id="4" name="Title 3"/>
          <p:cNvSpPr>
            <a:spLocks noGrp="1"/>
          </p:cNvSpPr>
          <p:nvPr>
            <p:ph type="title"/>
          </p:nvPr>
        </p:nvSpPr>
        <p:spPr>
          <a:xfrm>
            <a:off x="0" y="0"/>
            <a:ext cx="12192000" cy="2362200"/>
          </a:xfrm>
        </p:spPr>
        <p:txBody>
          <a:bodyPr/>
          <a:lstStyle/>
          <a:p>
            <a:pPr marL="0" indent="0" algn="l">
              <a:buNone/>
            </a:pPr>
            <a:r>
              <a:rPr lang="en-US" sz="6000" i="1" cap="all" dirty="0">
                <a:solidFill>
                  <a:srgbClr val="A50021"/>
                </a:solidFill>
                <a:effectLst>
                  <a:outerShdw blurRad="38100" dist="38100" dir="2700000" algn="tl">
                    <a:srgbClr val="000000">
                      <a:alpha val="43137"/>
                    </a:srgbClr>
                  </a:outerShdw>
                  <a:reflection blurRad="12700" stA="48000" endA="300" endPos="55000" dir="5400000" sy="-90000" algn="bl" rotWithShape="0"/>
                </a:effectLst>
                <a:latin typeface="Franklin Gothic Medium"/>
              </a:rPr>
              <a:t>A. God is Not the Author of Confusion</a:t>
            </a:r>
          </a:p>
        </p:txBody>
      </p:sp>
    </p:spTree>
    <p:extLst>
      <p:ext uri="{BB962C8B-B14F-4D97-AF65-F5344CB8AC3E}">
        <p14:creationId xmlns:p14="http://schemas.microsoft.com/office/powerpoint/2010/main" val="13943434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500"/>
                            </p:stCondLst>
                            <p:childTnLst>
                              <p:par>
                                <p:cTn id="9" presetID="26" presetClass="emph" presetSubtype="0" fill="hold" grpId="1" nodeType="afterEffect">
                                  <p:stCondLst>
                                    <p:cond delay="50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par>
                          <p:cTn id="12" fill="hold">
                            <p:stCondLst>
                              <p:cond delay="3000"/>
                            </p:stCondLst>
                            <p:childTnLst>
                              <p:par>
                                <p:cTn id="13" presetID="26" presetClass="emph" presetSubtype="0" fill="hold" grpId="2" nodeType="afterEffect">
                                  <p:stCondLst>
                                    <p:cond delay="50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par>
                          <p:cTn id="16" fill="hold">
                            <p:stCondLst>
                              <p:cond delay="4500"/>
                            </p:stCondLst>
                            <p:childTnLst>
                              <p:par>
                                <p:cTn id="17" presetID="26" presetClass="emph" presetSubtype="0" fill="hold" grpId="3" nodeType="afterEffect">
                                  <p:stCondLst>
                                    <p:cond delay="50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par>
                          <p:cTn id="20" fill="hold">
                            <p:stCondLst>
                              <p:cond delay="6000"/>
                            </p:stCondLst>
                            <p:childTnLst>
                              <p:par>
                                <p:cTn id="21" presetID="26" presetClass="emph" presetSubtype="0" fill="hold" grpId="4" nodeType="afterEffect">
                                  <p:stCondLst>
                                    <p:cond delay="75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childTnLst>
                          </p:cTn>
                        </p:par>
                        <p:par>
                          <p:cTn id="24" fill="hold">
                            <p:stCondLst>
                              <p:cond delay="7750"/>
                            </p:stCondLst>
                            <p:childTnLst>
                              <p:par>
                                <p:cTn id="25" presetID="26" presetClass="emph" presetSubtype="0" fill="hold" grpId="5" nodeType="afterEffect">
                                  <p:stCondLst>
                                    <p:cond delay="75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par>
                          <p:cTn id="28" fill="hold">
                            <p:stCondLst>
                              <p:cond delay="9500"/>
                            </p:stCondLst>
                            <p:childTnLst>
                              <p:par>
                                <p:cTn id="29" presetID="26" presetClass="emph" presetSubtype="0" fill="hold" grpId="6" nodeType="afterEffect">
                                  <p:stCondLst>
                                    <p:cond delay="75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11250"/>
                            </p:stCondLst>
                            <p:childTnLst>
                              <p:par>
                                <p:cTn id="33" presetID="26" presetClass="emph" presetSubtype="0" fill="hold" grpId="7" nodeType="afterEffect">
                                  <p:stCondLst>
                                    <p:cond delay="100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13250"/>
                            </p:stCondLst>
                            <p:childTnLst>
                              <p:par>
                                <p:cTn id="37" presetID="26" presetClass="emph" presetSubtype="0" fill="hold" grpId="8" nodeType="afterEffect">
                                  <p:stCondLst>
                                    <p:cond delay="1000"/>
                                  </p:stCondLst>
                                  <p:childTnLst>
                                    <p:animEffect transition="out" filter="fade">
                                      <p:cBhvr>
                                        <p:cTn id="38" dur="1000" tmFilter="0, 0; .2, .5; .8, .5; 1, 0"/>
                                        <p:tgtEl>
                                          <p:spTgt spid="4"/>
                                        </p:tgtEl>
                                      </p:cBhvr>
                                    </p:animEffect>
                                    <p:animScale>
                                      <p:cBhvr>
                                        <p:cTn id="39" dur="500" autoRev="1" fill="hold"/>
                                        <p:tgtEl>
                                          <p:spTgt spid="4"/>
                                        </p:tgtEl>
                                      </p:cBhvr>
                                      <p:by x="105000" y="105000"/>
                                    </p:animScale>
                                  </p:childTnLst>
                                </p:cTn>
                              </p:par>
                            </p:childTnLst>
                          </p:cTn>
                        </p:par>
                        <p:par>
                          <p:cTn id="40" fill="hold">
                            <p:stCondLst>
                              <p:cond delay="15250"/>
                            </p:stCondLst>
                            <p:childTnLst>
                              <p:par>
                                <p:cTn id="41" presetID="26" presetClass="emph" presetSubtype="0" fill="hold" grpId="9" nodeType="afterEffect">
                                  <p:stCondLst>
                                    <p:cond delay="0"/>
                                  </p:stCondLst>
                                  <p:childTnLst>
                                    <p:animEffect transition="out" filter="fade">
                                      <p:cBhvr>
                                        <p:cTn id="42" dur="1000" tmFilter="0, 0; .2, .5; .8, .5; 1, 0"/>
                                        <p:tgtEl>
                                          <p:spTgt spid="4"/>
                                        </p:tgtEl>
                                      </p:cBhvr>
                                    </p:animEffect>
                                    <p:animScale>
                                      <p:cBhvr>
                                        <p:cTn id="43"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4" grpId="6"/>
      <p:bldP spid="4" grpId="7"/>
      <p:bldP spid="4" grpId="8"/>
      <p:bldP spid="4" grpId="9"/>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200400"/>
            <a:ext cx="12192000" cy="3620530"/>
          </a:xfrm>
        </p:spPr>
        <p:txBody>
          <a:bodyPr>
            <a:noAutofit/>
          </a:bodyPr>
          <a:lstStyle/>
          <a:p>
            <a:pPr>
              <a:lnSpc>
                <a:spcPct val="80000"/>
              </a:lnSpc>
              <a:buClr>
                <a:srgbClr val="C00000"/>
              </a:buClr>
              <a:buFont typeface="Wingdings" pitchFamily="2" charset="2"/>
              <a:buChar char="Ø"/>
            </a:pPr>
            <a:r>
              <a:rPr lang="en-US" sz="6600" b="1" i="1" dirty="0">
                <a:effectLst>
                  <a:outerShdw blurRad="38100" dist="38100" dir="2700000" algn="tl">
                    <a:srgbClr val="000000">
                      <a:alpha val="43137"/>
                    </a:srgbClr>
                  </a:outerShdw>
                </a:effectLst>
              </a:rPr>
              <a:t>Deuteronomy 4:2 (KJV)</a:t>
            </a:r>
          </a:p>
          <a:p>
            <a:pPr>
              <a:lnSpc>
                <a:spcPct val="80000"/>
              </a:lnSpc>
              <a:buClr>
                <a:srgbClr val="C00000"/>
              </a:buClr>
              <a:buFont typeface="Wingdings" pitchFamily="2" charset="2"/>
              <a:buChar char="Ø"/>
            </a:pPr>
            <a:r>
              <a:rPr lang="en-US" sz="6600" b="1" i="1" dirty="0">
                <a:effectLst>
                  <a:outerShdw blurRad="38100" dist="38100" dir="2700000" algn="tl">
                    <a:srgbClr val="000000">
                      <a:alpha val="43137"/>
                    </a:srgbClr>
                  </a:outerShdw>
                </a:effectLst>
              </a:rPr>
              <a:t>Proverbs 30:5-6 (KJV)</a:t>
            </a:r>
          </a:p>
          <a:p>
            <a:pPr>
              <a:lnSpc>
                <a:spcPct val="80000"/>
              </a:lnSpc>
              <a:buClr>
                <a:srgbClr val="C00000"/>
              </a:buClr>
              <a:buFont typeface="Wingdings" pitchFamily="2" charset="2"/>
              <a:buChar char="Ø"/>
            </a:pPr>
            <a:r>
              <a:rPr lang="en-US" sz="6600" b="1" i="1" dirty="0">
                <a:effectLst>
                  <a:outerShdw blurRad="38100" dist="38100" dir="2700000" algn="tl">
                    <a:srgbClr val="000000">
                      <a:alpha val="43137"/>
                    </a:srgbClr>
                  </a:outerShdw>
                </a:effectLst>
              </a:rPr>
              <a:t>Revelation 22:18-19 (KJV)</a:t>
            </a:r>
          </a:p>
        </p:txBody>
      </p:sp>
      <p:sp>
        <p:nvSpPr>
          <p:cNvPr id="4" name="Title 3"/>
          <p:cNvSpPr>
            <a:spLocks noGrp="1"/>
          </p:cNvSpPr>
          <p:nvPr>
            <p:ph type="title"/>
          </p:nvPr>
        </p:nvSpPr>
        <p:spPr>
          <a:xfrm>
            <a:off x="0" y="0"/>
            <a:ext cx="12192000" cy="2895600"/>
          </a:xfrm>
        </p:spPr>
        <p:txBody>
          <a:bodyPr/>
          <a:lstStyle/>
          <a:p>
            <a:pPr marL="0" indent="0" algn="l">
              <a:buNone/>
            </a:pPr>
            <a:r>
              <a:rPr lang="en-US" sz="6000" i="1" cap="all" dirty="0">
                <a:solidFill>
                  <a:srgbClr val="A50021"/>
                </a:solidFill>
                <a:effectLst>
                  <a:outerShdw blurRad="38100" dist="38100" dir="2700000" algn="tl">
                    <a:srgbClr val="000000">
                      <a:alpha val="43137"/>
                    </a:srgbClr>
                  </a:outerShdw>
                  <a:reflection blurRad="12700" stA="48000" endA="300" endPos="55000" dir="5400000" sy="-90000" algn="bl" rotWithShape="0"/>
                </a:effectLst>
                <a:latin typeface="Franklin Gothic Medium"/>
              </a:rPr>
              <a:t>B:  Man Must Not Add One Word to the Written Word of GOD (the Bible)</a:t>
            </a:r>
          </a:p>
        </p:txBody>
      </p:sp>
    </p:spTree>
    <p:extLst>
      <p:ext uri="{BB962C8B-B14F-4D97-AF65-F5344CB8AC3E}">
        <p14:creationId xmlns:p14="http://schemas.microsoft.com/office/powerpoint/2010/main" val="25922945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500"/>
                            </p:stCondLst>
                            <p:childTnLst>
                              <p:par>
                                <p:cTn id="9" presetID="26" presetClass="emph" presetSubtype="0" fill="hold" grpId="1" nodeType="afterEffect">
                                  <p:stCondLst>
                                    <p:cond delay="50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par>
                          <p:cTn id="12" fill="hold">
                            <p:stCondLst>
                              <p:cond delay="3000"/>
                            </p:stCondLst>
                            <p:childTnLst>
                              <p:par>
                                <p:cTn id="13" presetID="26" presetClass="emph" presetSubtype="0" fill="hold" grpId="2" nodeType="afterEffect">
                                  <p:stCondLst>
                                    <p:cond delay="50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par>
                          <p:cTn id="16" fill="hold">
                            <p:stCondLst>
                              <p:cond delay="4500"/>
                            </p:stCondLst>
                            <p:childTnLst>
                              <p:par>
                                <p:cTn id="17" presetID="26" presetClass="emph" presetSubtype="0" fill="hold" grpId="3" nodeType="afterEffect">
                                  <p:stCondLst>
                                    <p:cond delay="50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par>
                          <p:cTn id="20" fill="hold">
                            <p:stCondLst>
                              <p:cond delay="6000"/>
                            </p:stCondLst>
                            <p:childTnLst>
                              <p:par>
                                <p:cTn id="21" presetID="26" presetClass="emph" presetSubtype="0" fill="hold" grpId="4" nodeType="afterEffect">
                                  <p:stCondLst>
                                    <p:cond delay="75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childTnLst>
                          </p:cTn>
                        </p:par>
                        <p:par>
                          <p:cTn id="24" fill="hold">
                            <p:stCondLst>
                              <p:cond delay="7750"/>
                            </p:stCondLst>
                            <p:childTnLst>
                              <p:par>
                                <p:cTn id="25" presetID="26" presetClass="emph" presetSubtype="0" fill="hold" grpId="5" nodeType="afterEffect">
                                  <p:stCondLst>
                                    <p:cond delay="75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par>
                          <p:cTn id="28" fill="hold">
                            <p:stCondLst>
                              <p:cond delay="9500"/>
                            </p:stCondLst>
                            <p:childTnLst>
                              <p:par>
                                <p:cTn id="29" presetID="26" presetClass="emph" presetSubtype="0" fill="hold" grpId="6" nodeType="afterEffect">
                                  <p:stCondLst>
                                    <p:cond delay="75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11250"/>
                            </p:stCondLst>
                            <p:childTnLst>
                              <p:par>
                                <p:cTn id="33" presetID="26" presetClass="emph" presetSubtype="0" fill="hold" grpId="7" nodeType="afterEffect">
                                  <p:stCondLst>
                                    <p:cond delay="100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13250"/>
                            </p:stCondLst>
                            <p:childTnLst>
                              <p:par>
                                <p:cTn id="37" presetID="26" presetClass="emph" presetSubtype="0" fill="hold" grpId="8" nodeType="afterEffect">
                                  <p:stCondLst>
                                    <p:cond delay="1000"/>
                                  </p:stCondLst>
                                  <p:childTnLst>
                                    <p:animEffect transition="out" filter="fade">
                                      <p:cBhvr>
                                        <p:cTn id="38" dur="1000" tmFilter="0, 0; .2, .5; .8, .5; 1, 0"/>
                                        <p:tgtEl>
                                          <p:spTgt spid="4"/>
                                        </p:tgtEl>
                                      </p:cBhvr>
                                    </p:animEffect>
                                    <p:animScale>
                                      <p:cBhvr>
                                        <p:cTn id="39" dur="500" autoRev="1" fill="hold"/>
                                        <p:tgtEl>
                                          <p:spTgt spid="4"/>
                                        </p:tgtEl>
                                      </p:cBhvr>
                                      <p:by x="105000" y="105000"/>
                                    </p:animScale>
                                  </p:childTnLst>
                                </p:cTn>
                              </p:par>
                            </p:childTnLst>
                          </p:cTn>
                        </p:par>
                        <p:par>
                          <p:cTn id="40" fill="hold">
                            <p:stCondLst>
                              <p:cond delay="15250"/>
                            </p:stCondLst>
                            <p:childTnLst>
                              <p:par>
                                <p:cTn id="41" presetID="26" presetClass="emph" presetSubtype="0" fill="hold" grpId="9" nodeType="afterEffect">
                                  <p:stCondLst>
                                    <p:cond delay="0"/>
                                  </p:stCondLst>
                                  <p:childTnLst>
                                    <p:animEffect transition="out" filter="fade">
                                      <p:cBhvr>
                                        <p:cTn id="42" dur="1000" tmFilter="0, 0; .2, .5; .8, .5; 1, 0"/>
                                        <p:tgtEl>
                                          <p:spTgt spid="4"/>
                                        </p:tgtEl>
                                      </p:cBhvr>
                                    </p:animEffect>
                                    <p:animScale>
                                      <p:cBhvr>
                                        <p:cTn id="43"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4" grpId="6"/>
      <p:bldP spid="4" grpId="7"/>
      <p:bldP spid="4" grpId="8"/>
      <p:bldP spid="4" grpId="9"/>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Deuteronomy 4:2 (KJV)</a:t>
            </a:r>
            <a:endParaRPr lang="en-US" sz="63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143000"/>
            <a:ext cx="12192000" cy="5711190"/>
          </a:xfrm>
        </p:spPr>
        <p:txBody>
          <a:bodyPr>
            <a:noAutofit/>
          </a:bodyPr>
          <a:lstStyle/>
          <a:p>
            <a:pPr marL="45720" indent="0">
              <a:buClr>
                <a:srgbClr val="A379BB">
                  <a:lumMod val="75000"/>
                </a:srgbClr>
              </a:buClr>
              <a:buNone/>
              <a:defRPr/>
            </a:pPr>
            <a:r>
              <a:rPr lang="en-US" sz="6000" dirty="0">
                <a:solidFill>
                  <a:prstClr val="black">
                    <a:lumMod val="75000"/>
                    <a:lumOff val="25000"/>
                  </a:prstClr>
                </a:solidFill>
                <a:latin typeface="Trebuchet MS"/>
              </a:rPr>
              <a:t>Ye shall not add unto the word which I command you, neither shall ye diminish ought from it, that ye may keep the commandments of the Lord your God which I command you.</a:t>
            </a:r>
          </a:p>
        </p:txBody>
      </p:sp>
    </p:spTree>
    <p:extLst>
      <p:ext uri="{BB962C8B-B14F-4D97-AF65-F5344CB8AC3E}">
        <p14:creationId xmlns:p14="http://schemas.microsoft.com/office/powerpoint/2010/main" val="699251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Proverbs 30:5-6 (KJV)</a:t>
            </a:r>
            <a:endParaRPr lang="en-US" sz="56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143000"/>
            <a:ext cx="12192000" cy="5715000"/>
          </a:xfrm>
        </p:spPr>
        <p:txBody>
          <a:bodyPr>
            <a:noAutofit/>
          </a:bodyPr>
          <a:lstStyle/>
          <a:p>
            <a:pPr marL="45720" indent="0">
              <a:buNone/>
            </a:pPr>
            <a:r>
              <a:rPr lang="en-US" sz="6000" b="1" baseline="30000" dirty="0"/>
              <a:t>5</a:t>
            </a:r>
            <a:r>
              <a:rPr lang="en-US" sz="6000" dirty="0"/>
              <a:t> Every word of God is pure: he is a shield unto them that put their trust in him.</a:t>
            </a:r>
          </a:p>
          <a:p>
            <a:pPr marL="45720" indent="0">
              <a:buNone/>
            </a:pPr>
            <a:r>
              <a:rPr lang="en-US" sz="6000" b="1" baseline="30000" dirty="0"/>
              <a:t>6</a:t>
            </a:r>
            <a:r>
              <a:rPr lang="en-US" sz="6000" dirty="0"/>
              <a:t> Add thou not unto his words, lest he reprove thee, and thou be found a liar.</a:t>
            </a:r>
          </a:p>
        </p:txBody>
      </p:sp>
    </p:spTree>
    <p:extLst>
      <p:ext uri="{BB962C8B-B14F-4D97-AF65-F5344CB8AC3E}">
        <p14:creationId xmlns:p14="http://schemas.microsoft.com/office/powerpoint/2010/main" val="15208040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AA3F1-B5E6-72B1-1249-1BBA39C3C6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2D6FC-31EC-E90B-3C59-FAE7A4A3F380}"/>
              </a:ext>
            </a:extLst>
          </p:cNvPr>
          <p:cNvSpPr>
            <a:spLocks noGrp="1"/>
          </p:cNvSpPr>
          <p:nvPr>
            <p:ph type="title"/>
          </p:nvPr>
        </p:nvSpPr>
        <p:spPr>
          <a:xfrm>
            <a:off x="0" y="3810"/>
            <a:ext cx="12192000" cy="12153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Revelation 22:18-19 (KJV)</a:t>
            </a:r>
            <a:endParaRPr lang="en-US" sz="63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6B8F25F-DB53-1162-1F6D-7563E802B0BB}"/>
              </a:ext>
            </a:extLst>
          </p:cNvPr>
          <p:cNvSpPr>
            <a:spLocks noGrp="1"/>
          </p:cNvSpPr>
          <p:nvPr>
            <p:ph sz="quarter" idx="13"/>
          </p:nvPr>
        </p:nvSpPr>
        <p:spPr>
          <a:xfrm>
            <a:off x="0" y="990600"/>
            <a:ext cx="12192000" cy="5863590"/>
          </a:xfrm>
        </p:spPr>
        <p:txBody>
          <a:bodyPr>
            <a:noAutofit/>
          </a:bodyPr>
          <a:lstStyle/>
          <a:p>
            <a:pPr marL="45720" indent="0">
              <a:buNone/>
            </a:pPr>
            <a:r>
              <a:rPr lang="en-US" sz="5400" b="1" baseline="30000" dirty="0"/>
              <a:t>18</a:t>
            </a:r>
            <a:r>
              <a:rPr lang="en-US" sz="5400" dirty="0"/>
              <a:t> For I testify unto every man that heareth the words of the prophecy of this book, If any man shall add unto these things, God shall add unto him the plagues that are written in this book:</a:t>
            </a:r>
          </a:p>
        </p:txBody>
      </p:sp>
    </p:spTree>
    <p:extLst>
      <p:ext uri="{BB962C8B-B14F-4D97-AF65-F5344CB8AC3E}">
        <p14:creationId xmlns:p14="http://schemas.microsoft.com/office/powerpoint/2010/main" val="2281178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3C7F7-4779-6612-2877-F4D611CD2D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DE563-3598-6926-02B9-33500BF637FF}"/>
              </a:ext>
            </a:extLst>
          </p:cNvPr>
          <p:cNvSpPr>
            <a:spLocks noGrp="1"/>
          </p:cNvSpPr>
          <p:nvPr>
            <p:ph type="title"/>
          </p:nvPr>
        </p:nvSpPr>
        <p:spPr>
          <a:xfrm>
            <a:off x="0" y="3810"/>
            <a:ext cx="12192000" cy="11391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Revelation 22:18-19 (KJV)</a:t>
            </a:r>
            <a:endParaRPr lang="en-US" sz="72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472E781-2137-0BE2-F131-CE1E57FAF4D0}"/>
              </a:ext>
            </a:extLst>
          </p:cNvPr>
          <p:cNvSpPr>
            <a:spLocks noGrp="1"/>
          </p:cNvSpPr>
          <p:nvPr>
            <p:ph sz="quarter" idx="13"/>
          </p:nvPr>
        </p:nvSpPr>
        <p:spPr>
          <a:xfrm>
            <a:off x="0" y="1143000"/>
            <a:ext cx="12192000" cy="5715000"/>
          </a:xfrm>
        </p:spPr>
        <p:txBody>
          <a:bodyPr>
            <a:noAutofit/>
          </a:bodyPr>
          <a:lstStyle/>
          <a:p>
            <a:pPr marL="45720" marR="0" lvl="0" indent="0" algn="l" defTabSz="914400" rtl="0" eaLnBrk="1" fontAlgn="auto" latinLnBrk="0" hangingPunct="1">
              <a:lnSpc>
                <a:spcPct val="100000"/>
              </a:lnSpc>
              <a:spcBef>
                <a:spcPct val="20000"/>
              </a:spcBef>
              <a:spcAft>
                <a:spcPts val="300"/>
              </a:spcAft>
              <a:buClr>
                <a:srgbClr val="A379BB">
                  <a:lumMod val="75000"/>
                </a:srgbClr>
              </a:buClr>
              <a:buSzPct val="130000"/>
              <a:buFont typeface="Georgia" pitchFamily="18" charset="0"/>
              <a:buNone/>
              <a:tabLst/>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mn-ea"/>
                <a:cs typeface="+mn-cs"/>
              </a:rPr>
              <a:t>19</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And if any man shall take away from the words of the book of this prophecy, God shall take away his part out of the book of life, and out of the holy city, and from the things which are written in this book.</a:t>
            </a:r>
          </a:p>
        </p:txBody>
      </p:sp>
    </p:spTree>
    <p:extLst>
      <p:ext uri="{BB962C8B-B14F-4D97-AF65-F5344CB8AC3E}">
        <p14:creationId xmlns:p14="http://schemas.microsoft.com/office/powerpoint/2010/main" val="426491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3429000"/>
            <a:ext cx="12192000" cy="3391930"/>
          </a:xfrm>
        </p:spPr>
        <p:txBody>
          <a:bodyPr>
            <a:noAutofit/>
          </a:bodyPr>
          <a:lstStyle/>
          <a:p>
            <a:pPr>
              <a:lnSpc>
                <a:spcPct val="80000"/>
              </a:lnSpc>
              <a:buClr>
                <a:srgbClr val="C00000"/>
              </a:buClr>
              <a:buFont typeface="Wingdings" pitchFamily="2" charset="2"/>
              <a:buChar char="Ø"/>
            </a:pPr>
            <a:r>
              <a:rPr lang="en-US" sz="6600" b="1" i="1" dirty="0">
                <a:effectLst>
                  <a:outerShdw blurRad="38100" dist="38100" dir="2700000" algn="tl">
                    <a:srgbClr val="000000">
                      <a:alpha val="43137"/>
                    </a:srgbClr>
                  </a:outerShdw>
                </a:effectLst>
              </a:rPr>
              <a:t>I Corinthians 4:6 (KJV)</a:t>
            </a:r>
          </a:p>
          <a:p>
            <a:pPr>
              <a:lnSpc>
                <a:spcPct val="80000"/>
              </a:lnSpc>
              <a:buClr>
                <a:srgbClr val="C00000"/>
              </a:buClr>
              <a:buFont typeface="Wingdings" pitchFamily="2" charset="2"/>
              <a:buChar char="Ø"/>
            </a:pPr>
            <a:r>
              <a:rPr lang="en-US" sz="6600" b="1" i="1" dirty="0">
                <a:effectLst>
                  <a:outerShdw blurRad="38100" dist="38100" dir="2700000" algn="tl">
                    <a:srgbClr val="000000">
                      <a:alpha val="43137"/>
                    </a:srgbClr>
                  </a:outerShdw>
                </a:effectLst>
              </a:rPr>
              <a:t>Matthew 15:9-14 (KJV)</a:t>
            </a:r>
          </a:p>
          <a:p>
            <a:pPr>
              <a:lnSpc>
                <a:spcPct val="80000"/>
              </a:lnSpc>
              <a:buClr>
                <a:srgbClr val="C00000"/>
              </a:buClr>
              <a:buFont typeface="Wingdings" pitchFamily="2" charset="2"/>
              <a:buChar char="Ø"/>
            </a:pPr>
            <a:r>
              <a:rPr lang="en-US" sz="6600" b="1" i="1" dirty="0">
                <a:effectLst>
                  <a:outerShdw blurRad="38100" dist="38100" dir="2700000" algn="tl">
                    <a:srgbClr val="000000">
                      <a:alpha val="43137"/>
                    </a:srgbClr>
                  </a:outerShdw>
                </a:effectLst>
              </a:rPr>
              <a:t>II John 1:9-11 (NAS)</a:t>
            </a:r>
          </a:p>
        </p:txBody>
      </p:sp>
      <p:sp>
        <p:nvSpPr>
          <p:cNvPr id="4" name="Title 3"/>
          <p:cNvSpPr>
            <a:spLocks noGrp="1"/>
          </p:cNvSpPr>
          <p:nvPr>
            <p:ph type="title"/>
          </p:nvPr>
        </p:nvSpPr>
        <p:spPr>
          <a:xfrm>
            <a:off x="0" y="0"/>
            <a:ext cx="12192000" cy="3276600"/>
          </a:xfrm>
        </p:spPr>
        <p:txBody>
          <a:bodyPr/>
          <a:lstStyle/>
          <a:p>
            <a:pPr marL="0" indent="0" algn="l">
              <a:buNone/>
            </a:pPr>
            <a:r>
              <a:rPr lang="en-US" sz="6600" i="1" cap="all" dirty="0">
                <a:solidFill>
                  <a:srgbClr val="A50021"/>
                </a:solidFill>
                <a:effectLst>
                  <a:outerShdw blurRad="38100" dist="38100" dir="2700000" algn="tl">
                    <a:srgbClr val="000000">
                      <a:alpha val="43137"/>
                    </a:srgbClr>
                  </a:outerShdw>
                  <a:reflection blurRad="12700" stA="48000" endA="300" endPos="55000" dir="5400000" sy="-90000" algn="bl" rotWithShape="0"/>
                </a:effectLst>
                <a:latin typeface="Franklin Gothic Medium"/>
              </a:rPr>
              <a:t>Following Men and Not What’s Written in the Bible is Error (Sin)</a:t>
            </a:r>
          </a:p>
        </p:txBody>
      </p:sp>
    </p:spTree>
    <p:extLst>
      <p:ext uri="{BB962C8B-B14F-4D97-AF65-F5344CB8AC3E}">
        <p14:creationId xmlns:p14="http://schemas.microsoft.com/office/powerpoint/2010/main" val="30895815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par>
                          <p:cTn id="8" fill="hold">
                            <p:stCondLst>
                              <p:cond delay="1500"/>
                            </p:stCondLst>
                            <p:childTnLst>
                              <p:par>
                                <p:cTn id="9" presetID="26" presetClass="emph" presetSubtype="0" fill="hold" grpId="1" nodeType="afterEffect">
                                  <p:stCondLst>
                                    <p:cond delay="500"/>
                                  </p:stCondLst>
                                  <p:childTnLst>
                                    <p:animEffect transition="out" filter="fade">
                                      <p:cBhvr>
                                        <p:cTn id="10" dur="1000" tmFilter="0, 0; .2, .5; .8, .5; 1, 0"/>
                                        <p:tgtEl>
                                          <p:spTgt spid="4"/>
                                        </p:tgtEl>
                                      </p:cBhvr>
                                    </p:animEffect>
                                    <p:animScale>
                                      <p:cBhvr>
                                        <p:cTn id="11" dur="500" autoRev="1" fill="hold"/>
                                        <p:tgtEl>
                                          <p:spTgt spid="4"/>
                                        </p:tgtEl>
                                      </p:cBhvr>
                                      <p:by x="105000" y="105000"/>
                                    </p:animScale>
                                  </p:childTnLst>
                                </p:cTn>
                              </p:par>
                            </p:childTnLst>
                          </p:cTn>
                        </p:par>
                        <p:par>
                          <p:cTn id="12" fill="hold">
                            <p:stCondLst>
                              <p:cond delay="3000"/>
                            </p:stCondLst>
                            <p:childTnLst>
                              <p:par>
                                <p:cTn id="13" presetID="26" presetClass="emph" presetSubtype="0" fill="hold" grpId="2" nodeType="afterEffect">
                                  <p:stCondLst>
                                    <p:cond delay="50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par>
                          <p:cTn id="16" fill="hold">
                            <p:stCondLst>
                              <p:cond delay="4500"/>
                            </p:stCondLst>
                            <p:childTnLst>
                              <p:par>
                                <p:cTn id="17" presetID="26" presetClass="emph" presetSubtype="0" fill="hold" grpId="3" nodeType="afterEffect">
                                  <p:stCondLst>
                                    <p:cond delay="500"/>
                                  </p:stCondLst>
                                  <p:childTnLst>
                                    <p:animEffect transition="out" filter="fade">
                                      <p:cBhvr>
                                        <p:cTn id="18" dur="1000" tmFilter="0, 0; .2, .5; .8, .5; 1, 0"/>
                                        <p:tgtEl>
                                          <p:spTgt spid="4"/>
                                        </p:tgtEl>
                                      </p:cBhvr>
                                    </p:animEffect>
                                    <p:animScale>
                                      <p:cBhvr>
                                        <p:cTn id="19" dur="500" autoRev="1" fill="hold"/>
                                        <p:tgtEl>
                                          <p:spTgt spid="4"/>
                                        </p:tgtEl>
                                      </p:cBhvr>
                                      <p:by x="105000" y="105000"/>
                                    </p:animScale>
                                  </p:childTnLst>
                                </p:cTn>
                              </p:par>
                            </p:childTnLst>
                          </p:cTn>
                        </p:par>
                        <p:par>
                          <p:cTn id="20" fill="hold">
                            <p:stCondLst>
                              <p:cond delay="6000"/>
                            </p:stCondLst>
                            <p:childTnLst>
                              <p:par>
                                <p:cTn id="21" presetID="26" presetClass="emph" presetSubtype="0" fill="hold" grpId="4" nodeType="afterEffect">
                                  <p:stCondLst>
                                    <p:cond delay="75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childTnLst>
                          </p:cTn>
                        </p:par>
                        <p:par>
                          <p:cTn id="24" fill="hold">
                            <p:stCondLst>
                              <p:cond delay="7750"/>
                            </p:stCondLst>
                            <p:childTnLst>
                              <p:par>
                                <p:cTn id="25" presetID="26" presetClass="emph" presetSubtype="0" fill="hold" grpId="5" nodeType="afterEffect">
                                  <p:stCondLst>
                                    <p:cond delay="750"/>
                                  </p:stCondLst>
                                  <p:childTnLst>
                                    <p:animEffect transition="out" filter="fade">
                                      <p:cBhvr>
                                        <p:cTn id="26" dur="1000" tmFilter="0, 0; .2, .5; .8, .5; 1, 0"/>
                                        <p:tgtEl>
                                          <p:spTgt spid="4"/>
                                        </p:tgtEl>
                                      </p:cBhvr>
                                    </p:animEffect>
                                    <p:animScale>
                                      <p:cBhvr>
                                        <p:cTn id="27" dur="500" autoRev="1" fill="hold"/>
                                        <p:tgtEl>
                                          <p:spTgt spid="4"/>
                                        </p:tgtEl>
                                      </p:cBhvr>
                                      <p:by x="105000" y="105000"/>
                                    </p:animScale>
                                  </p:childTnLst>
                                </p:cTn>
                              </p:par>
                            </p:childTnLst>
                          </p:cTn>
                        </p:par>
                        <p:par>
                          <p:cTn id="28" fill="hold">
                            <p:stCondLst>
                              <p:cond delay="9500"/>
                            </p:stCondLst>
                            <p:childTnLst>
                              <p:par>
                                <p:cTn id="29" presetID="26" presetClass="emph" presetSubtype="0" fill="hold" grpId="6" nodeType="afterEffect">
                                  <p:stCondLst>
                                    <p:cond delay="75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par>
                          <p:cTn id="32" fill="hold">
                            <p:stCondLst>
                              <p:cond delay="11250"/>
                            </p:stCondLst>
                            <p:childTnLst>
                              <p:par>
                                <p:cTn id="33" presetID="26" presetClass="emph" presetSubtype="0" fill="hold" grpId="7" nodeType="afterEffect">
                                  <p:stCondLst>
                                    <p:cond delay="1000"/>
                                  </p:stCondLst>
                                  <p:childTnLst>
                                    <p:animEffect transition="out" filter="fade">
                                      <p:cBhvr>
                                        <p:cTn id="34" dur="1000" tmFilter="0, 0; .2, .5; .8, .5; 1, 0"/>
                                        <p:tgtEl>
                                          <p:spTgt spid="4"/>
                                        </p:tgtEl>
                                      </p:cBhvr>
                                    </p:animEffect>
                                    <p:animScale>
                                      <p:cBhvr>
                                        <p:cTn id="35" dur="500" autoRev="1" fill="hold"/>
                                        <p:tgtEl>
                                          <p:spTgt spid="4"/>
                                        </p:tgtEl>
                                      </p:cBhvr>
                                      <p:by x="105000" y="105000"/>
                                    </p:animScale>
                                  </p:childTnLst>
                                </p:cTn>
                              </p:par>
                            </p:childTnLst>
                          </p:cTn>
                        </p:par>
                        <p:par>
                          <p:cTn id="36" fill="hold">
                            <p:stCondLst>
                              <p:cond delay="13250"/>
                            </p:stCondLst>
                            <p:childTnLst>
                              <p:par>
                                <p:cTn id="37" presetID="26" presetClass="emph" presetSubtype="0" fill="hold" grpId="8" nodeType="afterEffect">
                                  <p:stCondLst>
                                    <p:cond delay="1000"/>
                                  </p:stCondLst>
                                  <p:childTnLst>
                                    <p:animEffect transition="out" filter="fade">
                                      <p:cBhvr>
                                        <p:cTn id="38" dur="1000" tmFilter="0, 0; .2, .5; .8, .5; 1, 0"/>
                                        <p:tgtEl>
                                          <p:spTgt spid="4"/>
                                        </p:tgtEl>
                                      </p:cBhvr>
                                    </p:animEffect>
                                    <p:animScale>
                                      <p:cBhvr>
                                        <p:cTn id="39" dur="500" autoRev="1" fill="hold"/>
                                        <p:tgtEl>
                                          <p:spTgt spid="4"/>
                                        </p:tgtEl>
                                      </p:cBhvr>
                                      <p:by x="105000" y="105000"/>
                                    </p:animScale>
                                  </p:childTnLst>
                                </p:cTn>
                              </p:par>
                            </p:childTnLst>
                          </p:cTn>
                        </p:par>
                        <p:par>
                          <p:cTn id="40" fill="hold">
                            <p:stCondLst>
                              <p:cond delay="15250"/>
                            </p:stCondLst>
                            <p:childTnLst>
                              <p:par>
                                <p:cTn id="41" presetID="26" presetClass="emph" presetSubtype="0" fill="hold" grpId="9" nodeType="afterEffect">
                                  <p:stCondLst>
                                    <p:cond delay="0"/>
                                  </p:stCondLst>
                                  <p:childTnLst>
                                    <p:animEffect transition="out" filter="fade">
                                      <p:cBhvr>
                                        <p:cTn id="42" dur="1000" tmFilter="0, 0; .2, .5; .8, .5; 1, 0"/>
                                        <p:tgtEl>
                                          <p:spTgt spid="4"/>
                                        </p:tgtEl>
                                      </p:cBhvr>
                                    </p:animEffect>
                                    <p:animScale>
                                      <p:cBhvr>
                                        <p:cTn id="43"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4" grpId="5"/>
      <p:bldP spid="4" grpId="6"/>
      <p:bldP spid="4" grpId="7"/>
      <p:bldP spid="4" grpId="8"/>
      <p:bldP spid="4" grpId="9"/>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062990"/>
          </a:xfrm>
        </p:spPr>
        <p:txBody>
          <a:bodyPr>
            <a:noAutofit/>
          </a:bodyPr>
          <a:lstStyle/>
          <a:p>
            <a:pPr marL="0" indent="0" algn="ctr">
              <a:buNone/>
            </a:pPr>
            <a:r>
              <a:rPr lang="en-US" sz="6600" i="1" dirty="0">
                <a:solidFill>
                  <a:srgbClr val="A31D6A"/>
                </a:solidFill>
                <a:effectLst>
                  <a:outerShdw blurRad="38100" dist="38100" dir="2700000" algn="tl">
                    <a:srgbClr val="000000">
                      <a:alpha val="43137"/>
                    </a:srgbClr>
                  </a:outerShdw>
                </a:effectLst>
              </a:rPr>
              <a:t>I Corinthians 1:10-13 (KJV)</a:t>
            </a:r>
          </a:p>
        </p:txBody>
      </p:sp>
      <p:sp>
        <p:nvSpPr>
          <p:cNvPr id="3" name="Content Placeholder 2"/>
          <p:cNvSpPr>
            <a:spLocks noGrp="1"/>
          </p:cNvSpPr>
          <p:nvPr>
            <p:ph sz="quarter" idx="13"/>
          </p:nvPr>
        </p:nvSpPr>
        <p:spPr>
          <a:xfrm>
            <a:off x="0" y="1066800"/>
            <a:ext cx="12192000" cy="5791200"/>
          </a:xfrm>
        </p:spPr>
        <p:txBody>
          <a:bodyPr>
            <a:noAutofit/>
          </a:bodyPr>
          <a:lstStyle/>
          <a:p>
            <a:pPr marL="45720" indent="0">
              <a:buNone/>
            </a:pPr>
            <a:r>
              <a:rPr lang="en-US" sz="5400" b="1" baseline="30000" dirty="0"/>
              <a:t>10</a:t>
            </a:r>
            <a:r>
              <a:rPr lang="en-US" sz="5400" dirty="0"/>
              <a:t> Now I beseech you, brethren, by the name of our Lord Jesus Christ, that ye all speak the same thing, and that there be no divisions among you; but that ye be perfectly joined together in the same mind and in the same judgment.</a:t>
            </a:r>
          </a:p>
        </p:txBody>
      </p:sp>
    </p:spTree>
    <p:extLst>
      <p:ext uri="{BB962C8B-B14F-4D97-AF65-F5344CB8AC3E}">
        <p14:creationId xmlns:p14="http://schemas.microsoft.com/office/powerpoint/2010/main" val="42961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I Corinthians 4:6 (KJV)</a:t>
            </a:r>
            <a:endParaRPr lang="en-US" sz="63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143000"/>
            <a:ext cx="12192000" cy="5711190"/>
          </a:xfrm>
        </p:spPr>
        <p:txBody>
          <a:bodyPr>
            <a:noAutofit/>
          </a:bodyPr>
          <a:lstStyle/>
          <a:p>
            <a:pPr marL="45720" indent="0">
              <a:buClr>
                <a:srgbClr val="A379BB">
                  <a:lumMod val="75000"/>
                </a:srgbClr>
              </a:buClr>
              <a:buNone/>
              <a:defRPr/>
            </a:pPr>
            <a:r>
              <a:rPr lang="en-US" sz="5400" dirty="0">
                <a:solidFill>
                  <a:prstClr val="black">
                    <a:lumMod val="75000"/>
                    <a:lumOff val="25000"/>
                  </a:prstClr>
                </a:solidFill>
                <a:latin typeface="Trebuchet MS"/>
              </a:rPr>
              <a:t>And these things, brethren, I have in a figure transferred to myself and to Apollos for your sakes; that ye might learn in us not to think of men above that which is written, that no one of you be puffed up for one against another.</a:t>
            </a:r>
          </a:p>
        </p:txBody>
      </p:sp>
    </p:spTree>
    <p:extLst>
      <p:ext uri="{BB962C8B-B14F-4D97-AF65-F5344CB8AC3E}">
        <p14:creationId xmlns:p14="http://schemas.microsoft.com/office/powerpoint/2010/main" val="10800918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Matthew 15:9-14 (KJV)</a:t>
            </a:r>
            <a:endParaRPr lang="en-US" sz="56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143000"/>
            <a:ext cx="12192000" cy="5715000"/>
          </a:xfrm>
        </p:spPr>
        <p:txBody>
          <a:bodyPr>
            <a:noAutofit/>
          </a:bodyPr>
          <a:lstStyle/>
          <a:p>
            <a:pPr marL="45720" indent="0">
              <a:buNone/>
            </a:pPr>
            <a:r>
              <a:rPr lang="en-US" sz="5400" b="1" baseline="30000" dirty="0"/>
              <a:t>9</a:t>
            </a:r>
            <a:r>
              <a:rPr lang="en-US" sz="5400" dirty="0"/>
              <a:t> But in vain they do worship me, teaching for doctrines the commandments of men.</a:t>
            </a:r>
          </a:p>
          <a:p>
            <a:pPr marL="45720" indent="0">
              <a:buNone/>
            </a:pPr>
            <a:r>
              <a:rPr lang="en-US" sz="5400" b="1" baseline="30000" dirty="0"/>
              <a:t>10</a:t>
            </a:r>
            <a:r>
              <a:rPr lang="en-US" sz="5400" dirty="0"/>
              <a:t> And he called the multitude, and said unto them, Hear, and understand:</a:t>
            </a:r>
          </a:p>
        </p:txBody>
      </p:sp>
    </p:spTree>
    <p:extLst>
      <p:ext uri="{BB962C8B-B14F-4D97-AF65-F5344CB8AC3E}">
        <p14:creationId xmlns:p14="http://schemas.microsoft.com/office/powerpoint/2010/main" val="11690209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
            <a:ext cx="12192000" cy="1139190"/>
          </a:xfrm>
        </p:spPr>
        <p:txBody>
          <a:bodyPr>
            <a:noAutofit/>
          </a:bodyPr>
          <a:lstStyle/>
          <a:p>
            <a:pPr marL="0" indent="0" algn="ctr">
              <a:buNone/>
            </a:pPr>
            <a:r>
              <a:rPr kumimoji="0" lang="en-US" sz="72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Matthew 15:9-14 (KJV)</a:t>
            </a:r>
            <a:endParaRPr lang="en-US" sz="56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990600"/>
            <a:ext cx="12192000" cy="5867400"/>
          </a:xfrm>
        </p:spPr>
        <p:txBody>
          <a:bodyPr>
            <a:noAutofit/>
          </a:bodyPr>
          <a:lstStyle/>
          <a:p>
            <a:pPr marL="45720" marR="0" lvl="0" indent="0" algn="l" defTabSz="914400" rtl="0" eaLnBrk="1" fontAlgn="auto" latinLnBrk="0" hangingPunct="1">
              <a:lnSpc>
                <a:spcPct val="100000"/>
              </a:lnSpc>
              <a:spcBef>
                <a:spcPct val="20000"/>
              </a:spcBef>
              <a:spcAft>
                <a:spcPts val="300"/>
              </a:spcAft>
              <a:buClr>
                <a:srgbClr val="A379BB">
                  <a:lumMod val="75000"/>
                </a:srgbClr>
              </a:buClr>
              <a:buSzPct val="130000"/>
              <a:buFont typeface="Georgia" pitchFamily="18" charset="0"/>
              <a:buNone/>
              <a:tabLst/>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mn-ea"/>
                <a:cs typeface="+mn-cs"/>
              </a:rPr>
              <a:t>11</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Not that which </a:t>
            </a:r>
            <a:r>
              <a:rPr kumimoji="0" lang="en-US" sz="5400" b="0" i="0" u="none" strike="noStrike" kern="1200" cap="none" spc="0" normalizeH="0" baseline="0" noProof="0" dirty="0" err="1">
                <a:ln>
                  <a:noFill/>
                </a:ln>
                <a:solidFill>
                  <a:prstClr val="black">
                    <a:lumMod val="75000"/>
                    <a:lumOff val="25000"/>
                  </a:prstClr>
                </a:solidFill>
                <a:effectLst/>
                <a:uLnTx/>
                <a:uFillTx/>
                <a:latin typeface="Trebuchet MS"/>
                <a:ea typeface="+mn-ea"/>
                <a:cs typeface="+mn-cs"/>
              </a:rPr>
              <a:t>goeth</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into the mouth defileth a man; but that which cometh out of the mouth, this defileth a man. </a:t>
            </a: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mn-ea"/>
                <a:cs typeface="+mn-cs"/>
              </a:rPr>
              <a:t>12</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Then came his disciples, and said unto him, Knowest thou that the Pharisees were offended, after they heard this saying?</a:t>
            </a:r>
          </a:p>
        </p:txBody>
      </p:sp>
    </p:spTree>
    <p:extLst>
      <p:ext uri="{BB962C8B-B14F-4D97-AF65-F5344CB8AC3E}">
        <p14:creationId xmlns:p14="http://schemas.microsoft.com/office/powerpoint/2010/main" val="2826508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BA306-38ED-DE40-447E-3D1F9E08D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6C227-EA09-9F83-D6DE-1E2AC312F58B}"/>
              </a:ext>
            </a:extLst>
          </p:cNvPr>
          <p:cNvSpPr>
            <a:spLocks noGrp="1"/>
          </p:cNvSpPr>
          <p:nvPr>
            <p:ph type="title"/>
          </p:nvPr>
        </p:nvSpPr>
        <p:spPr>
          <a:xfrm>
            <a:off x="0" y="3810"/>
            <a:ext cx="12192000" cy="1139190"/>
          </a:xfrm>
        </p:spPr>
        <p:txBody>
          <a:bodyPr>
            <a:noAutofit/>
          </a:bodyPr>
          <a:lstStyle/>
          <a:p>
            <a:pPr marL="0" indent="0" algn="ctr">
              <a:buNone/>
            </a:pPr>
            <a:r>
              <a:rPr kumimoji="0" lang="en-US" sz="72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Matthew 15:9-14 (KJV)</a:t>
            </a:r>
            <a:endParaRPr lang="en-US" sz="56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8A969D9-D1C5-5569-B124-23D3B6308AF3}"/>
              </a:ext>
            </a:extLst>
          </p:cNvPr>
          <p:cNvSpPr>
            <a:spLocks noGrp="1"/>
          </p:cNvSpPr>
          <p:nvPr>
            <p:ph sz="quarter" idx="13"/>
          </p:nvPr>
        </p:nvSpPr>
        <p:spPr>
          <a:xfrm>
            <a:off x="0" y="990600"/>
            <a:ext cx="12192000" cy="5867400"/>
          </a:xfrm>
        </p:spPr>
        <p:txBody>
          <a:bodyPr>
            <a:noAutofit/>
          </a:bodyPr>
          <a:lstStyle/>
          <a:p>
            <a:pPr marL="45720" marR="0" lvl="0" indent="0" algn="l" defTabSz="914400" rtl="0" eaLnBrk="1" fontAlgn="auto" latinLnBrk="0" hangingPunct="1">
              <a:lnSpc>
                <a:spcPct val="100000"/>
              </a:lnSpc>
              <a:spcBef>
                <a:spcPct val="20000"/>
              </a:spcBef>
              <a:spcAft>
                <a:spcPts val="300"/>
              </a:spcAft>
              <a:buClr>
                <a:srgbClr val="A379BB">
                  <a:lumMod val="75000"/>
                </a:srgbClr>
              </a:buClr>
              <a:buSzPct val="130000"/>
              <a:buFont typeface="Georgia" pitchFamily="18" charset="0"/>
              <a:buNone/>
              <a:tabLst/>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mn-ea"/>
                <a:cs typeface="+mn-cs"/>
              </a:rPr>
              <a:t>13</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But he answered and said, Every plant, which my heavenly Father hath not planted, shall be rooted up.</a:t>
            </a:r>
          </a:p>
          <a:p>
            <a:pPr marL="45720" marR="0" lvl="0" indent="0" algn="l" defTabSz="914400" rtl="0" eaLnBrk="1" fontAlgn="auto" latinLnBrk="0" hangingPunct="1">
              <a:lnSpc>
                <a:spcPct val="100000"/>
              </a:lnSpc>
              <a:spcBef>
                <a:spcPct val="20000"/>
              </a:spcBef>
              <a:spcAft>
                <a:spcPts val="300"/>
              </a:spcAft>
              <a:buClr>
                <a:srgbClr val="A379BB">
                  <a:lumMod val="75000"/>
                </a:srgbClr>
              </a:buClr>
              <a:buSzPct val="130000"/>
              <a:buFont typeface="Georgia" pitchFamily="18" charset="0"/>
              <a:buNone/>
              <a:tabLst/>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mn-ea"/>
                <a:cs typeface="+mn-cs"/>
              </a:rPr>
              <a:t>14</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Let them alone: they be blind leaders of the blind. And if the blind lead the blind, both shall fall into the ditch.</a:t>
            </a:r>
          </a:p>
        </p:txBody>
      </p:sp>
    </p:spTree>
    <p:extLst>
      <p:ext uri="{BB962C8B-B14F-4D97-AF65-F5344CB8AC3E}">
        <p14:creationId xmlns:p14="http://schemas.microsoft.com/office/powerpoint/2010/main" val="2438818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2D1EA-C642-EF3A-9024-795500C14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3113F-3B60-C49E-A9DC-2CD8EC63F27A}"/>
              </a:ext>
            </a:extLst>
          </p:cNvPr>
          <p:cNvSpPr>
            <a:spLocks noGrp="1"/>
          </p:cNvSpPr>
          <p:nvPr>
            <p:ph type="title"/>
          </p:nvPr>
        </p:nvSpPr>
        <p:spPr>
          <a:xfrm>
            <a:off x="0" y="3810"/>
            <a:ext cx="12192000" cy="1139190"/>
          </a:xfrm>
        </p:spPr>
        <p:txBody>
          <a:bodyPr>
            <a:noAutofit/>
          </a:bodyPr>
          <a:lstStyle/>
          <a:p>
            <a:pPr marL="0" indent="0" algn="ctr">
              <a:buNone/>
            </a:pPr>
            <a:r>
              <a:rPr lang="en-US" sz="7200" i="1" dirty="0">
                <a:solidFill>
                  <a:srgbClr val="A31D6A"/>
                </a:solidFill>
                <a:effectLst>
                  <a:outerShdw blurRad="38100" dist="38100" dir="2700000" algn="tl">
                    <a:srgbClr val="000000">
                      <a:alpha val="43137"/>
                    </a:srgbClr>
                  </a:outerShdw>
                </a:effectLst>
                <a:latin typeface="Trebuchet MS"/>
              </a:rPr>
              <a:t>II John 1:9-11 (NAS)</a:t>
            </a:r>
            <a:endParaRPr lang="en-US" sz="63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63A6B92-817E-B9F7-74A0-B1C1A5BFF71A}"/>
              </a:ext>
            </a:extLst>
          </p:cNvPr>
          <p:cNvSpPr>
            <a:spLocks noGrp="1"/>
          </p:cNvSpPr>
          <p:nvPr>
            <p:ph sz="quarter" idx="13"/>
          </p:nvPr>
        </p:nvSpPr>
        <p:spPr>
          <a:xfrm>
            <a:off x="0" y="1143000"/>
            <a:ext cx="12192000" cy="5711190"/>
          </a:xfrm>
        </p:spPr>
        <p:txBody>
          <a:bodyPr>
            <a:noAutofit/>
          </a:bodyPr>
          <a:lstStyle/>
          <a:p>
            <a:pPr marL="45720" indent="0">
              <a:buNone/>
            </a:pPr>
            <a:r>
              <a:rPr lang="en-US" sz="5400" b="1" baseline="30000" dirty="0"/>
              <a:t>9</a:t>
            </a:r>
            <a:r>
              <a:rPr lang="en-US" sz="5400" dirty="0"/>
              <a:t> Anyone who goes too far and does not remain in the teaching of Christ, does not have God; the one who remains in the teaching has both the Father and the Son. </a:t>
            </a:r>
          </a:p>
        </p:txBody>
      </p:sp>
    </p:spTree>
    <p:extLst>
      <p:ext uri="{BB962C8B-B14F-4D97-AF65-F5344CB8AC3E}">
        <p14:creationId xmlns:p14="http://schemas.microsoft.com/office/powerpoint/2010/main" val="14974656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FD804-269A-D23B-259D-16FA026CF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1410C-E980-84DB-FD27-BAEEF9103D84}"/>
              </a:ext>
            </a:extLst>
          </p:cNvPr>
          <p:cNvSpPr>
            <a:spLocks noGrp="1"/>
          </p:cNvSpPr>
          <p:nvPr>
            <p:ph type="title"/>
          </p:nvPr>
        </p:nvSpPr>
        <p:spPr>
          <a:xfrm>
            <a:off x="0" y="3810"/>
            <a:ext cx="12192000" cy="1139190"/>
          </a:xfrm>
        </p:spPr>
        <p:txBody>
          <a:bodyPr>
            <a:noAutofit/>
          </a:bodyPr>
          <a:lstStyle/>
          <a:p>
            <a:pPr marL="0" indent="0" algn="ctr">
              <a:buNone/>
            </a:pPr>
            <a:r>
              <a:rPr kumimoji="0" lang="en-US" sz="72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II John 1:9-11 (NAS)</a:t>
            </a:r>
            <a:endParaRPr lang="en-US" sz="72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EDED64F-082D-917C-BF03-58CFD81C3B74}"/>
              </a:ext>
            </a:extLst>
          </p:cNvPr>
          <p:cNvSpPr>
            <a:spLocks noGrp="1"/>
          </p:cNvSpPr>
          <p:nvPr>
            <p:ph sz="quarter" idx="13"/>
          </p:nvPr>
        </p:nvSpPr>
        <p:spPr>
          <a:xfrm>
            <a:off x="0" y="1143000"/>
            <a:ext cx="12192000" cy="5715000"/>
          </a:xfrm>
        </p:spPr>
        <p:txBody>
          <a:bodyPr>
            <a:noAutofit/>
          </a:bodyPr>
          <a:lstStyle/>
          <a:p>
            <a:pPr marL="45720" indent="0">
              <a:buClr>
                <a:srgbClr val="A379BB">
                  <a:lumMod val="75000"/>
                </a:srgbClr>
              </a:buClr>
              <a:buNone/>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mn-ea"/>
                <a:cs typeface="+mn-cs"/>
              </a:rPr>
              <a:t>10</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If anyone comes to you and does not bring this teaching, do not receive him into </a:t>
            </a:r>
            <a:r>
              <a:rPr kumimoji="0" lang="en-US" sz="5400" b="0" i="1" u="none" strike="noStrike" kern="1200" cap="none" spc="0" normalizeH="0" baseline="0" noProof="0" dirty="0">
                <a:ln>
                  <a:noFill/>
                </a:ln>
                <a:solidFill>
                  <a:prstClr val="black">
                    <a:lumMod val="75000"/>
                    <a:lumOff val="25000"/>
                  </a:prstClr>
                </a:solidFill>
                <a:effectLst/>
                <a:uLnTx/>
                <a:uFillTx/>
                <a:latin typeface="Trebuchet MS"/>
                <a:ea typeface="+mn-ea"/>
                <a:cs typeface="+mn-cs"/>
              </a:rPr>
              <a:t>your</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house, and do not give him a greeting; </a:t>
            </a:r>
          </a:p>
          <a:p>
            <a:pPr marL="45720" indent="0">
              <a:buClr>
                <a:srgbClr val="A379BB">
                  <a:lumMod val="75000"/>
                </a:srgbClr>
              </a:buClr>
              <a:buNone/>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mn-ea"/>
                <a:cs typeface="+mn-cs"/>
              </a:rPr>
              <a:t>11</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for the one who gives him a greeting participates in his evil deeds.</a:t>
            </a:r>
            <a:endParaRPr lang="en-US" sz="5400" dirty="0">
              <a:solidFill>
                <a:prstClr val="black">
                  <a:lumMod val="75000"/>
                  <a:lumOff val="25000"/>
                </a:prstClr>
              </a:solidFill>
              <a:latin typeface="Trebuchet MS"/>
            </a:endParaRPr>
          </a:p>
        </p:txBody>
      </p:sp>
    </p:spTree>
    <p:extLst>
      <p:ext uri="{BB962C8B-B14F-4D97-AF65-F5344CB8AC3E}">
        <p14:creationId xmlns:p14="http://schemas.microsoft.com/office/powerpoint/2010/main" val="3383944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3C33D127-1832-E655-0B0E-7AA64F4F0F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4033" name="Rectangle 2"/>
          <p:cNvSpPr>
            <a:spLocks noGrp="1"/>
          </p:cNvSpPr>
          <p:nvPr>
            <p:ph type="title" idx="4294967295"/>
          </p:nvPr>
        </p:nvSpPr>
        <p:spPr bwMode="auto">
          <a:xfrm>
            <a:off x="2819400" y="0"/>
            <a:ext cx="9220200" cy="6781800"/>
          </a:xfrm>
          <a:noFill/>
        </p:spPr>
        <p:txBody>
          <a:bodyPr vert="horz" wrap="square" lIns="91440" tIns="45720" rIns="91440" bIns="45720" numCol="1" rtlCol="0" anchor="t" anchorCtr="0" compatLnSpc="1">
            <a:prstTxWarp prst="textNoShape">
              <a:avLst/>
            </a:prstTxWarp>
            <a:noAutofit/>
          </a:bodyPr>
          <a:lstStyle/>
          <a:p>
            <a:pPr marL="0" indent="0" algn="ctr">
              <a:buNone/>
            </a:pPr>
            <a:r>
              <a:rPr kumimoji="0" lang="en-US" sz="6500" b="1" i="1" u="none" strike="noStrike" kern="1200" cap="none" spc="0" normalizeH="0" baseline="0" noProof="0" dirty="0">
                <a:ln>
                  <a:noFill/>
                </a:ln>
                <a:solidFill>
                  <a:srgbClr val="0070C0"/>
                </a:solidFill>
                <a:effectLst/>
                <a:uLnTx/>
                <a:uFillTx/>
                <a:latin typeface="Bahnschrift" panose="020B0502040204020203" pitchFamily="34" charset="0"/>
                <a:ea typeface="+mj-ea"/>
                <a:cs typeface="+mj-cs"/>
              </a:rPr>
              <a:t> …that Christ died for our sins according to the scriptures;</a:t>
            </a:r>
            <a:br>
              <a:rPr kumimoji="0" lang="en-US" sz="6500" b="1" i="1" u="none" strike="noStrike" kern="1200" cap="none" spc="0" normalizeH="0" baseline="0" noProof="0" dirty="0">
                <a:ln>
                  <a:noFill/>
                </a:ln>
                <a:solidFill>
                  <a:srgbClr val="0070C0"/>
                </a:solidFill>
                <a:effectLst/>
                <a:uLnTx/>
                <a:uFillTx/>
                <a:latin typeface="Bahnschrift" panose="020B0502040204020203" pitchFamily="34" charset="0"/>
                <a:ea typeface="+mj-ea"/>
                <a:cs typeface="+mj-cs"/>
              </a:rPr>
            </a:br>
            <a:r>
              <a:rPr kumimoji="0" lang="en-US" sz="6500" b="1" i="1" u="none" strike="noStrike" kern="1200" cap="none" spc="0" normalizeH="0" baseline="0" noProof="0" dirty="0">
                <a:ln>
                  <a:noFill/>
                </a:ln>
                <a:solidFill>
                  <a:srgbClr val="0070C0"/>
                </a:solidFill>
                <a:effectLst/>
                <a:uLnTx/>
                <a:uFillTx/>
                <a:latin typeface="Bahnschrift" panose="020B0502040204020203" pitchFamily="34" charset="0"/>
                <a:ea typeface="+mj-ea"/>
                <a:cs typeface="+mj-cs"/>
              </a:rPr>
              <a:t>And that he was buried, and that he rose again the third day according to the scriptures:</a:t>
            </a:r>
            <a:endParaRPr lang="en-US" sz="6500" i="1" dirty="0">
              <a:solidFill>
                <a:srgbClr val="0070C0"/>
              </a:solidFill>
              <a:effectLst/>
              <a:latin typeface="Brush Script MT" pitchFamily="66" charset="0"/>
            </a:endParaRPr>
          </a:p>
        </p:txBody>
      </p:sp>
    </p:spTree>
    <p:extLst>
      <p:ext uri="{BB962C8B-B14F-4D97-AF65-F5344CB8AC3E}">
        <p14:creationId xmlns:p14="http://schemas.microsoft.com/office/powerpoint/2010/main" val="1401267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idx="4294967295"/>
          </p:nvPr>
        </p:nvSpPr>
        <p:spPr bwMode="auto">
          <a:xfrm>
            <a:off x="0" y="152400"/>
            <a:ext cx="12191999" cy="1143000"/>
          </a:xfrm>
          <a:noFill/>
        </p:spPr>
        <p:txBody>
          <a:bodyPr vert="horz" wrap="square" lIns="91440" tIns="45720" rIns="91440" bIns="45720" numCol="1" rtlCol="0" anchor="t" anchorCtr="0" compatLnSpc="1">
            <a:prstTxWarp prst="textNoShape">
              <a:avLst/>
            </a:prstTxWarp>
            <a:noAutofit/>
          </a:bodyPr>
          <a:lstStyle/>
          <a:p>
            <a:pPr marL="0" indent="0" algn="l">
              <a:buNone/>
            </a:pPr>
            <a:r>
              <a:rPr lang="en-US" sz="8800" i="1" dirty="0">
                <a:solidFill>
                  <a:srgbClr val="C00000"/>
                </a:solidFill>
                <a:effectLst>
                  <a:outerShdw blurRad="38100" dist="38100" dir="2700000" algn="tl">
                    <a:srgbClr val="000000">
                      <a:alpha val="43137"/>
                    </a:srgbClr>
                  </a:outerShdw>
                </a:effectLst>
              </a:rPr>
              <a:t>Hear: Romans 10:17</a:t>
            </a:r>
          </a:p>
        </p:txBody>
      </p:sp>
      <p:sp>
        <p:nvSpPr>
          <p:cNvPr id="52226" name="Rectangle 3"/>
          <p:cNvSpPr>
            <a:spLocks noGrp="1"/>
          </p:cNvSpPr>
          <p:nvPr>
            <p:ph type="body" idx="4294967295"/>
          </p:nvPr>
        </p:nvSpPr>
        <p:spPr>
          <a:xfrm>
            <a:off x="-1" y="1295400"/>
            <a:ext cx="12191999" cy="5562600"/>
          </a:xfrm>
        </p:spPr>
        <p:txBody>
          <a:bodyPr>
            <a:normAutofit lnSpcReduction="10000"/>
          </a:bodyPr>
          <a:lstStyle/>
          <a:p>
            <a:pPr marL="0" indent="0">
              <a:buNone/>
            </a:pPr>
            <a:r>
              <a:rPr lang="en-US" sz="9600" i="1" dirty="0">
                <a:effectLst>
                  <a:outerShdw blurRad="38100" dist="38100" dir="2700000" algn="tl">
                    <a:srgbClr val="000000">
                      <a:alpha val="43137"/>
                    </a:srgbClr>
                  </a:outerShdw>
                </a:effectLst>
              </a:rPr>
              <a:t>So then faith cometh by hearing, and hearing by the word of God.</a:t>
            </a:r>
          </a:p>
        </p:txBody>
      </p:sp>
      <p:pic>
        <p:nvPicPr>
          <p:cNvPr id="52227" name="Picture 4" descr="MP900443601[1]"/>
          <p:cNvPicPr>
            <a:picLocks noChangeAspect="1" noChangeArrowheads="1"/>
          </p:cNvPicPr>
          <p:nvPr/>
        </p:nvPicPr>
        <p:blipFill>
          <a:blip r:embed="rId3"/>
          <a:srcRect/>
          <a:stretch>
            <a:fillRect/>
          </a:stretch>
        </p:blipFill>
        <p:spPr bwMode="auto">
          <a:xfrm>
            <a:off x="10028585" y="5405718"/>
            <a:ext cx="2176862" cy="14478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3263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idx="4294967295"/>
          </p:nvPr>
        </p:nvSpPr>
        <p:spPr bwMode="auto">
          <a:xfrm>
            <a:off x="0" y="0"/>
            <a:ext cx="12192000" cy="1140546"/>
          </a:xfrm>
          <a:noFill/>
        </p:spPr>
        <p:txBody>
          <a:bodyPr vert="horz" wrap="square" lIns="91440" tIns="45720" rIns="91440" bIns="45720" numCol="1" rtlCol="0" anchor="t" anchorCtr="0" compatLnSpc="1">
            <a:prstTxWarp prst="textNoShape">
              <a:avLst/>
            </a:prstTxWarp>
            <a:noAutofit/>
          </a:bodyPr>
          <a:lstStyle/>
          <a:p>
            <a:pPr marL="0" indent="0" algn="l">
              <a:buNone/>
            </a:pPr>
            <a:r>
              <a:rPr lang="en-US" sz="7000" i="1" dirty="0">
                <a:solidFill>
                  <a:srgbClr val="C00000"/>
                </a:solidFill>
                <a:effectLst>
                  <a:outerShdw blurRad="38100" dist="38100" dir="2700000" algn="tl">
                    <a:srgbClr val="000000">
                      <a:alpha val="43137"/>
                    </a:srgbClr>
                  </a:outerShdw>
                </a:effectLst>
              </a:rPr>
              <a:t>Believe: Hebrews 11:6</a:t>
            </a:r>
          </a:p>
        </p:txBody>
      </p:sp>
      <p:sp>
        <p:nvSpPr>
          <p:cNvPr id="53250" name="Rectangle 3"/>
          <p:cNvSpPr>
            <a:spLocks noGrp="1"/>
          </p:cNvSpPr>
          <p:nvPr>
            <p:ph type="body" idx="4294967295"/>
          </p:nvPr>
        </p:nvSpPr>
        <p:spPr>
          <a:xfrm>
            <a:off x="0" y="990600"/>
            <a:ext cx="12192000" cy="5867400"/>
          </a:xfrm>
        </p:spPr>
        <p:txBody>
          <a:bodyPr>
            <a:noAutofit/>
          </a:bodyPr>
          <a:lstStyle/>
          <a:p>
            <a:pPr marL="0" indent="0">
              <a:lnSpc>
                <a:spcPct val="90000"/>
              </a:lnSpc>
              <a:buNone/>
            </a:pPr>
            <a:r>
              <a:rPr lang="en-US" sz="7000" i="1" dirty="0">
                <a:effectLst>
                  <a:outerShdw blurRad="38100" dist="38100" dir="2700000" algn="tl">
                    <a:srgbClr val="000000">
                      <a:alpha val="43137"/>
                    </a:srgbClr>
                  </a:outerShdw>
                </a:effectLst>
              </a:rPr>
              <a:t>But without faith it is impossible to please him: for he that cometh to God must believe that he is, and that he is a rewarder of them that diligently seek him.</a:t>
            </a:r>
          </a:p>
        </p:txBody>
      </p:sp>
      <p:pic>
        <p:nvPicPr>
          <p:cNvPr id="53251" name="Picture 4" descr="MP900443601[1]"/>
          <p:cNvPicPr>
            <a:picLocks noChangeAspect="1" noChangeArrowheads="1"/>
          </p:cNvPicPr>
          <p:nvPr/>
        </p:nvPicPr>
        <p:blipFill>
          <a:blip r:embed="rId3"/>
          <a:srcRect/>
          <a:stretch>
            <a:fillRect/>
          </a:stretch>
        </p:blipFill>
        <p:spPr bwMode="auto">
          <a:xfrm>
            <a:off x="9806823" y="13854"/>
            <a:ext cx="2385178" cy="1586346"/>
          </a:xfrm>
          <a:prstGeom prst="rect">
            <a:avLst/>
          </a:prstGeom>
          <a:noFill/>
          <a:ln w="9525">
            <a:noFill/>
            <a:miter lim="800000"/>
            <a:headEnd/>
            <a:tailEnd/>
          </a:ln>
        </p:spPr>
      </p:pic>
    </p:spTree>
    <p:extLst>
      <p:ext uri="{BB962C8B-B14F-4D97-AF65-F5344CB8AC3E}">
        <p14:creationId xmlns:p14="http://schemas.microsoft.com/office/powerpoint/2010/main" val="2996834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idx="4294967295"/>
          </p:nvPr>
        </p:nvSpPr>
        <p:spPr bwMode="auto">
          <a:xfrm>
            <a:off x="0" y="6927"/>
            <a:ext cx="12192000" cy="983673"/>
          </a:xfrm>
          <a:noFill/>
        </p:spPr>
        <p:txBody>
          <a:bodyPr vert="horz" wrap="square" lIns="91440" tIns="45720" rIns="91440" bIns="45720" numCol="1" rtlCol="0" anchor="t" anchorCtr="0" compatLnSpc="1">
            <a:prstTxWarp prst="textNoShape">
              <a:avLst/>
            </a:prstTxWarp>
            <a:noAutofit/>
          </a:bodyPr>
          <a:lstStyle/>
          <a:p>
            <a:pPr marL="0" indent="0" algn="l">
              <a:buNone/>
            </a:pPr>
            <a:r>
              <a:rPr lang="en-US" sz="8800" i="1" dirty="0">
                <a:solidFill>
                  <a:srgbClr val="C00000"/>
                </a:solidFill>
                <a:effectLst>
                  <a:outerShdw blurRad="38100" dist="38100" dir="2700000" algn="tl">
                    <a:srgbClr val="000000">
                      <a:alpha val="43137"/>
                    </a:srgbClr>
                  </a:outerShdw>
                </a:effectLst>
              </a:rPr>
              <a:t>Repent: Luke 13:3</a:t>
            </a:r>
          </a:p>
        </p:txBody>
      </p:sp>
      <p:sp>
        <p:nvSpPr>
          <p:cNvPr id="54274" name="Rectangle 3"/>
          <p:cNvSpPr>
            <a:spLocks noGrp="1"/>
          </p:cNvSpPr>
          <p:nvPr>
            <p:ph type="body" idx="4294967295"/>
          </p:nvPr>
        </p:nvSpPr>
        <p:spPr>
          <a:xfrm>
            <a:off x="0" y="1447800"/>
            <a:ext cx="12268200" cy="5403272"/>
          </a:xfrm>
        </p:spPr>
        <p:txBody>
          <a:bodyPr>
            <a:normAutofit lnSpcReduction="10000"/>
          </a:bodyPr>
          <a:lstStyle/>
          <a:p>
            <a:pPr marL="0" indent="0">
              <a:buNone/>
            </a:pPr>
            <a:r>
              <a:rPr lang="en-US" sz="9600" i="1" dirty="0">
                <a:effectLst>
                  <a:outerShdw blurRad="38100" dist="38100" dir="2700000" algn="tl">
                    <a:srgbClr val="000000">
                      <a:alpha val="43137"/>
                    </a:srgbClr>
                  </a:outerShdw>
                </a:effectLst>
              </a:rPr>
              <a:t>I tell you, Nay: but, except ye repent, ye shall all likewise perish.</a:t>
            </a:r>
            <a:r>
              <a:rPr lang="en-US" sz="9600" i="1" dirty="0">
                <a:solidFill>
                  <a:srgbClr val="3333CC"/>
                </a:solidFill>
                <a:effectLst>
                  <a:outerShdw blurRad="38100" dist="38100" dir="2700000" algn="tl">
                    <a:srgbClr val="000000">
                      <a:alpha val="43137"/>
                    </a:srgbClr>
                  </a:outerShdw>
                </a:effectLst>
              </a:rPr>
              <a:t> </a:t>
            </a:r>
          </a:p>
        </p:txBody>
      </p:sp>
      <p:pic>
        <p:nvPicPr>
          <p:cNvPr id="54275" name="Picture 4" descr="MP900443601[1]"/>
          <p:cNvPicPr>
            <a:picLocks noChangeAspect="1" noChangeArrowheads="1"/>
          </p:cNvPicPr>
          <p:nvPr/>
        </p:nvPicPr>
        <p:blipFill>
          <a:blip r:embed="rId3"/>
          <a:srcRect/>
          <a:stretch>
            <a:fillRect/>
          </a:stretch>
        </p:blipFill>
        <p:spPr bwMode="auto">
          <a:xfrm>
            <a:off x="9671421" y="5181601"/>
            <a:ext cx="2520580" cy="1676400"/>
          </a:xfrm>
          <a:prstGeom prst="rect">
            <a:avLst/>
          </a:prstGeom>
          <a:noFill/>
          <a:ln w="9525">
            <a:noFill/>
            <a:miter lim="800000"/>
            <a:headEnd/>
            <a:tailEnd/>
          </a:ln>
        </p:spPr>
      </p:pic>
    </p:spTree>
    <p:extLst>
      <p:ext uri="{BB962C8B-B14F-4D97-AF65-F5344CB8AC3E}">
        <p14:creationId xmlns:p14="http://schemas.microsoft.com/office/powerpoint/2010/main" val="1544492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90"/>
            <a:ext cx="12192000" cy="998989"/>
          </a:xfrm>
        </p:spPr>
        <p:txBody>
          <a:bodyPr>
            <a:noAutofit/>
          </a:bodyPr>
          <a:lstStyle/>
          <a:p>
            <a:pPr marL="0" indent="0" algn="ctr">
              <a:buNone/>
            </a:pPr>
            <a:r>
              <a:rPr kumimoji="0" lang="en-US" sz="66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I Corinthians 1:10-13 (KJV)</a:t>
            </a:r>
            <a:endParaRPr lang="en-US" sz="6600" i="1" dirty="0">
              <a:solidFill>
                <a:srgbClr val="A31D6A"/>
              </a:solidFill>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0" y="1066800"/>
            <a:ext cx="12192000" cy="5791201"/>
          </a:xfrm>
        </p:spPr>
        <p:txBody>
          <a:bodyPr>
            <a:noAutofit/>
          </a:bodyPr>
          <a:lstStyle/>
          <a:p>
            <a:pPr marL="45720" marR="0" lvl="0" indent="0" algn="l" defTabSz="914400" rtl="0" eaLnBrk="1" fontAlgn="auto" latinLnBrk="0" hangingPunct="1">
              <a:lnSpc>
                <a:spcPct val="100000"/>
              </a:lnSpc>
              <a:spcBef>
                <a:spcPct val="20000"/>
              </a:spcBef>
              <a:spcAft>
                <a:spcPts val="300"/>
              </a:spcAft>
              <a:buClr>
                <a:srgbClr val="A379BB">
                  <a:lumMod val="75000"/>
                </a:srgbClr>
              </a:buClr>
              <a:buSzPct val="130000"/>
              <a:buFont typeface="Georgia" pitchFamily="18" charset="0"/>
              <a:buNone/>
              <a:tabLst/>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mn-ea"/>
                <a:cs typeface="+mn-cs"/>
              </a:rPr>
              <a:t>11</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For it hath been declared unto me of you, my brethren, by them which are of the house of Chloe, that there are contentions among you.</a:t>
            </a:r>
          </a:p>
        </p:txBody>
      </p:sp>
    </p:spTree>
    <p:extLst>
      <p:ext uri="{BB962C8B-B14F-4D97-AF65-F5344CB8AC3E}">
        <p14:creationId xmlns:p14="http://schemas.microsoft.com/office/powerpoint/2010/main" val="314122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idx="4294967295"/>
          </p:nvPr>
        </p:nvSpPr>
        <p:spPr bwMode="auto">
          <a:xfrm>
            <a:off x="0" y="0"/>
            <a:ext cx="12192000" cy="990600"/>
          </a:xfrm>
          <a:noFill/>
        </p:spPr>
        <p:txBody>
          <a:bodyPr vert="horz" wrap="square" lIns="91440" tIns="45720" rIns="91440" bIns="45720" numCol="1" rtlCol="0" anchor="t" anchorCtr="0" compatLnSpc="1">
            <a:prstTxWarp prst="textNoShape">
              <a:avLst/>
            </a:prstTxWarp>
            <a:normAutofit/>
          </a:bodyPr>
          <a:lstStyle/>
          <a:p>
            <a:pPr marL="0" indent="0" algn="l">
              <a:buNone/>
            </a:pPr>
            <a:r>
              <a:rPr lang="en-US" sz="5500" i="1" dirty="0">
                <a:solidFill>
                  <a:srgbClr val="C00000"/>
                </a:solidFill>
                <a:effectLst>
                  <a:outerShdw blurRad="38100" dist="38100" dir="2700000" algn="tl">
                    <a:srgbClr val="000000">
                      <a:alpha val="43137"/>
                    </a:srgbClr>
                  </a:outerShdw>
                </a:effectLst>
              </a:rPr>
              <a:t>Confess: Matthew 10:32-33</a:t>
            </a:r>
          </a:p>
        </p:txBody>
      </p:sp>
      <p:sp>
        <p:nvSpPr>
          <p:cNvPr id="55298" name="Rectangle 3"/>
          <p:cNvSpPr>
            <a:spLocks noGrp="1"/>
          </p:cNvSpPr>
          <p:nvPr>
            <p:ph type="body" idx="4294967295"/>
          </p:nvPr>
        </p:nvSpPr>
        <p:spPr>
          <a:xfrm>
            <a:off x="0" y="762000"/>
            <a:ext cx="12192000" cy="6096000"/>
          </a:xfrm>
        </p:spPr>
        <p:txBody>
          <a:bodyPr>
            <a:noAutofit/>
          </a:bodyPr>
          <a:lstStyle/>
          <a:p>
            <a:pPr marL="0" indent="0">
              <a:buNone/>
            </a:pPr>
            <a:r>
              <a:rPr lang="en-US" sz="5500" b="1" i="1" dirty="0">
                <a:hlinkClick r:id="rId3"/>
              </a:rPr>
              <a:t>32</a:t>
            </a:r>
            <a:r>
              <a:rPr lang="en-US" sz="5500" b="1" i="1" dirty="0"/>
              <a:t> </a:t>
            </a:r>
            <a:r>
              <a:rPr lang="en-US" sz="5500" i="1" dirty="0">
                <a:effectLst>
                  <a:outerShdw blurRad="38100" dist="38100" dir="2700000" algn="tl">
                    <a:srgbClr val="000000">
                      <a:alpha val="43137"/>
                    </a:srgbClr>
                  </a:outerShdw>
                </a:effectLst>
              </a:rPr>
              <a:t>Whosoever therefore shall confess me before men, him will I confess also before my Father which is in heaven.</a:t>
            </a:r>
            <a:r>
              <a:rPr lang="en-US" sz="5500" b="1" i="1" dirty="0">
                <a:effectLst>
                  <a:outerShdw blurRad="38100" dist="38100" dir="2700000" algn="tl">
                    <a:srgbClr val="000000">
                      <a:alpha val="43137"/>
                    </a:srgbClr>
                  </a:outerShdw>
                </a:effectLst>
              </a:rPr>
              <a:t> </a:t>
            </a:r>
          </a:p>
          <a:p>
            <a:pPr marL="0" indent="0">
              <a:buNone/>
            </a:pPr>
            <a:r>
              <a:rPr lang="en-US" sz="5500" b="1" i="1" dirty="0">
                <a:hlinkClick r:id="rId4"/>
              </a:rPr>
              <a:t>33</a:t>
            </a:r>
            <a:r>
              <a:rPr lang="en-US" sz="5500" b="1" i="1" dirty="0"/>
              <a:t> </a:t>
            </a:r>
            <a:r>
              <a:rPr lang="en-US" sz="5500" i="1" dirty="0">
                <a:effectLst>
                  <a:outerShdw blurRad="38100" dist="38100" dir="2700000" algn="tl">
                    <a:srgbClr val="000000">
                      <a:alpha val="43137"/>
                    </a:srgbClr>
                  </a:outerShdw>
                </a:effectLst>
              </a:rPr>
              <a:t>But whosoever shall deny me before men, him will I also deny before my Father which is in heaven. </a:t>
            </a:r>
          </a:p>
        </p:txBody>
      </p:sp>
      <p:pic>
        <p:nvPicPr>
          <p:cNvPr id="55299" name="Picture 4" descr="MP900443601[1]"/>
          <p:cNvPicPr>
            <a:picLocks noChangeAspect="1" noChangeArrowheads="1"/>
          </p:cNvPicPr>
          <p:nvPr/>
        </p:nvPicPr>
        <p:blipFill>
          <a:blip r:embed="rId5"/>
          <a:srcRect/>
          <a:stretch>
            <a:fillRect/>
          </a:stretch>
        </p:blipFill>
        <p:spPr bwMode="auto">
          <a:xfrm>
            <a:off x="10896600" y="-1"/>
            <a:ext cx="1295400" cy="862101"/>
          </a:xfrm>
          <a:prstGeom prst="rect">
            <a:avLst/>
          </a:prstGeom>
          <a:noFill/>
          <a:ln w="9525">
            <a:noFill/>
            <a:miter lim="800000"/>
            <a:headEnd/>
            <a:tailEnd/>
          </a:ln>
        </p:spPr>
      </p:pic>
    </p:spTree>
    <p:extLst>
      <p:ext uri="{BB962C8B-B14F-4D97-AF65-F5344CB8AC3E}">
        <p14:creationId xmlns:p14="http://schemas.microsoft.com/office/powerpoint/2010/main" val="2421991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title" idx="4294967295"/>
          </p:nvPr>
        </p:nvSpPr>
        <p:spPr bwMode="auto">
          <a:xfrm>
            <a:off x="1" y="0"/>
            <a:ext cx="12223028" cy="1371600"/>
          </a:xfrm>
          <a:noFill/>
        </p:spPr>
        <p:txBody>
          <a:bodyPr vert="horz" wrap="square" lIns="91440" tIns="45720" rIns="91440" bIns="45720" numCol="1" rtlCol="0" anchor="t" anchorCtr="0" compatLnSpc="1">
            <a:prstTxWarp prst="textNoShape">
              <a:avLst/>
            </a:prstTxWarp>
            <a:noAutofit/>
          </a:bodyPr>
          <a:lstStyle/>
          <a:p>
            <a:pPr marL="0" indent="0" algn="l">
              <a:buNone/>
            </a:pPr>
            <a:r>
              <a:rPr lang="en-US" sz="8000" i="1" dirty="0">
                <a:solidFill>
                  <a:srgbClr val="C00000"/>
                </a:solidFill>
                <a:effectLst>
                  <a:outerShdw blurRad="38100" dist="38100" dir="2700000" algn="tl">
                    <a:srgbClr val="000000">
                      <a:alpha val="43137"/>
                    </a:srgbClr>
                  </a:outerShdw>
                </a:effectLst>
              </a:rPr>
              <a:t>Baptize: Acts 22:16</a:t>
            </a:r>
          </a:p>
        </p:txBody>
      </p:sp>
      <p:sp>
        <p:nvSpPr>
          <p:cNvPr id="56322" name="Rectangle 3"/>
          <p:cNvSpPr>
            <a:spLocks noGrp="1"/>
          </p:cNvSpPr>
          <p:nvPr>
            <p:ph type="body" idx="4294967295"/>
          </p:nvPr>
        </p:nvSpPr>
        <p:spPr>
          <a:xfrm>
            <a:off x="-1" y="1524000"/>
            <a:ext cx="12191999" cy="5334000"/>
          </a:xfrm>
        </p:spPr>
        <p:txBody>
          <a:bodyPr>
            <a:normAutofit/>
          </a:bodyPr>
          <a:lstStyle/>
          <a:p>
            <a:pPr marL="0" indent="0">
              <a:buNone/>
            </a:pPr>
            <a:r>
              <a:rPr lang="en-US" sz="7200" i="1" dirty="0">
                <a:effectLst>
                  <a:outerShdw blurRad="38100" dist="38100" dir="2700000" algn="tl">
                    <a:srgbClr val="000000">
                      <a:alpha val="43137"/>
                    </a:srgbClr>
                  </a:outerShdw>
                </a:effectLst>
              </a:rPr>
              <a:t>And now why </a:t>
            </a:r>
            <a:r>
              <a:rPr lang="en-US" sz="7200" i="1" dirty="0" err="1">
                <a:effectLst>
                  <a:outerShdw blurRad="38100" dist="38100" dir="2700000" algn="tl">
                    <a:srgbClr val="000000">
                      <a:alpha val="43137"/>
                    </a:srgbClr>
                  </a:outerShdw>
                </a:effectLst>
              </a:rPr>
              <a:t>tarriest</a:t>
            </a:r>
            <a:r>
              <a:rPr lang="en-US" sz="7200" i="1" dirty="0">
                <a:effectLst>
                  <a:outerShdw blurRad="38100" dist="38100" dir="2700000" algn="tl">
                    <a:srgbClr val="000000">
                      <a:alpha val="43137"/>
                    </a:srgbClr>
                  </a:outerShdw>
                </a:effectLst>
              </a:rPr>
              <a:t> thou? arise, and be baptized, and wash away thy sins, calling on the name of the Lord.</a:t>
            </a:r>
          </a:p>
        </p:txBody>
      </p:sp>
      <p:pic>
        <p:nvPicPr>
          <p:cNvPr id="56323" name="Picture 4" descr="MP900443601[1]"/>
          <p:cNvPicPr>
            <a:picLocks noChangeAspect="1" noChangeArrowheads="1"/>
          </p:cNvPicPr>
          <p:nvPr/>
        </p:nvPicPr>
        <p:blipFill>
          <a:blip r:embed="rId3"/>
          <a:srcRect/>
          <a:stretch>
            <a:fillRect/>
          </a:stretch>
        </p:blipFill>
        <p:spPr bwMode="auto">
          <a:xfrm>
            <a:off x="9933421" y="-10413"/>
            <a:ext cx="2289608" cy="1524133"/>
          </a:xfrm>
          <a:prstGeom prst="rect">
            <a:avLst/>
          </a:prstGeom>
          <a:noFill/>
          <a:ln w="9525">
            <a:noFill/>
            <a:miter lim="800000"/>
            <a:headEnd/>
            <a:tailEnd/>
          </a:ln>
        </p:spPr>
      </p:pic>
      <p:pic>
        <p:nvPicPr>
          <p:cNvPr id="56324" name="Picture 2" descr="C:\Users\Fain\AppData\Local\Microsoft\Windows\Temporary Internet Files\Content.IE5\RW2PWPFG\MC900057792[1].wmf"/>
          <p:cNvPicPr>
            <a:picLocks noChangeAspect="1" noChangeArrowheads="1"/>
          </p:cNvPicPr>
          <p:nvPr/>
        </p:nvPicPr>
        <p:blipFill>
          <a:blip r:embed="rId4"/>
          <a:srcRect/>
          <a:stretch>
            <a:fillRect/>
          </a:stretch>
        </p:blipFill>
        <p:spPr bwMode="auto">
          <a:xfrm>
            <a:off x="9933421" y="4899025"/>
            <a:ext cx="2227262" cy="1936750"/>
          </a:xfrm>
          <a:prstGeom prst="rect">
            <a:avLst/>
          </a:prstGeom>
          <a:noFill/>
          <a:ln w="9525">
            <a:noFill/>
            <a:miter lim="800000"/>
            <a:headEnd/>
            <a:tailEnd/>
          </a:ln>
        </p:spPr>
      </p:pic>
    </p:spTree>
    <p:extLst>
      <p:ext uri="{BB962C8B-B14F-4D97-AF65-F5344CB8AC3E}">
        <p14:creationId xmlns:p14="http://schemas.microsoft.com/office/powerpoint/2010/main" val="13687847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9386F-6C51-52E8-43BE-1B1689DA3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81AFD-F35A-5EAE-42BD-30F692B704FD}"/>
              </a:ext>
            </a:extLst>
          </p:cNvPr>
          <p:cNvSpPr>
            <a:spLocks noGrp="1"/>
          </p:cNvSpPr>
          <p:nvPr>
            <p:ph type="title"/>
          </p:nvPr>
        </p:nvSpPr>
        <p:spPr>
          <a:xfrm>
            <a:off x="0" y="-8390"/>
            <a:ext cx="12192000" cy="998989"/>
          </a:xfrm>
        </p:spPr>
        <p:txBody>
          <a:bodyPr>
            <a:noAutofit/>
          </a:bodyPr>
          <a:lstStyle/>
          <a:p>
            <a:pPr marL="0" indent="0" algn="ctr">
              <a:buNone/>
            </a:pPr>
            <a:r>
              <a:rPr kumimoji="0" lang="en-US" sz="6600" b="1" i="1" u="none" strike="noStrike" kern="1200" cap="none" spc="0" normalizeH="0" baseline="0" noProof="0" dirty="0">
                <a:ln>
                  <a:noFill/>
                </a:ln>
                <a:solidFill>
                  <a:srgbClr val="A31D6A"/>
                </a:solidFill>
                <a:effectLst>
                  <a:outerShdw blurRad="38100" dist="38100" dir="2700000" algn="tl">
                    <a:srgbClr val="000000">
                      <a:alpha val="43137"/>
                    </a:srgbClr>
                  </a:outerShdw>
                </a:effectLst>
                <a:uLnTx/>
                <a:uFillTx/>
                <a:latin typeface="Trebuchet MS"/>
                <a:ea typeface="+mj-ea"/>
                <a:cs typeface="+mj-cs"/>
              </a:rPr>
              <a:t>I Corinthians 1:10-13 (KJV)</a:t>
            </a:r>
            <a:endParaRPr lang="en-US" sz="6600" i="1" dirty="0">
              <a:solidFill>
                <a:srgbClr val="A31D6A"/>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5FD8424-1898-28CF-588A-3617ED2FF007}"/>
              </a:ext>
            </a:extLst>
          </p:cNvPr>
          <p:cNvSpPr>
            <a:spLocks noGrp="1"/>
          </p:cNvSpPr>
          <p:nvPr>
            <p:ph sz="quarter" idx="13"/>
          </p:nvPr>
        </p:nvSpPr>
        <p:spPr>
          <a:xfrm>
            <a:off x="0" y="1066800"/>
            <a:ext cx="12192000" cy="5791201"/>
          </a:xfrm>
        </p:spPr>
        <p:txBody>
          <a:bodyPr>
            <a:noAutofit/>
          </a:bodyPr>
          <a:lstStyle/>
          <a:p>
            <a:pPr marL="45720" marR="0" lvl="0" indent="0" algn="l" defTabSz="914400" rtl="0" eaLnBrk="1" fontAlgn="auto" latinLnBrk="0" hangingPunct="1">
              <a:lnSpc>
                <a:spcPct val="100000"/>
              </a:lnSpc>
              <a:spcBef>
                <a:spcPct val="20000"/>
              </a:spcBef>
              <a:spcAft>
                <a:spcPts val="300"/>
              </a:spcAft>
              <a:buClr>
                <a:srgbClr val="A379BB">
                  <a:lumMod val="75000"/>
                </a:srgbClr>
              </a:buClr>
              <a:buSzPct val="130000"/>
              <a:buFont typeface="Georgia" pitchFamily="18" charset="0"/>
              <a:buNone/>
              <a:tabLst/>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mn-ea"/>
                <a:cs typeface="+mn-cs"/>
              </a:rPr>
              <a:t>12</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Now this I say, that every one of you saith, I am of Paul; and I of Apollos; and I of Cephas; and I of Christ.</a:t>
            </a:r>
          </a:p>
          <a:p>
            <a:pPr marL="45720" marR="0" lvl="0" indent="0" algn="l" defTabSz="914400" rtl="0" eaLnBrk="1" fontAlgn="auto" latinLnBrk="0" hangingPunct="1">
              <a:lnSpc>
                <a:spcPct val="100000"/>
              </a:lnSpc>
              <a:spcBef>
                <a:spcPct val="20000"/>
              </a:spcBef>
              <a:spcAft>
                <a:spcPts val="300"/>
              </a:spcAft>
              <a:buClr>
                <a:srgbClr val="A379BB">
                  <a:lumMod val="75000"/>
                </a:srgbClr>
              </a:buClr>
              <a:buSzPct val="130000"/>
              <a:buFont typeface="Georgia" pitchFamily="18" charset="0"/>
              <a:buNone/>
              <a:tabLst/>
              <a:defRPr/>
            </a:pPr>
            <a:r>
              <a:rPr kumimoji="0" lang="en-US" sz="5400" b="1" i="0" u="none" strike="noStrike" kern="1200" cap="none" spc="0" normalizeH="0" baseline="30000" noProof="0" dirty="0">
                <a:ln>
                  <a:noFill/>
                </a:ln>
                <a:solidFill>
                  <a:prstClr val="black">
                    <a:lumMod val="75000"/>
                    <a:lumOff val="25000"/>
                  </a:prstClr>
                </a:solidFill>
                <a:effectLst/>
                <a:uLnTx/>
                <a:uFillTx/>
                <a:latin typeface="Trebuchet MS"/>
                <a:ea typeface="+mn-ea"/>
                <a:cs typeface="+mn-cs"/>
              </a:rPr>
              <a:t>13</a:t>
            </a:r>
            <a:r>
              <a:rPr kumimoji="0" lang="en-US" sz="54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 Is Christ divided? was Paul crucified for you? or were ye baptized in the name of Paul?</a:t>
            </a:r>
          </a:p>
        </p:txBody>
      </p:sp>
    </p:spTree>
    <p:extLst>
      <p:ext uri="{BB962C8B-B14F-4D97-AF65-F5344CB8AC3E}">
        <p14:creationId xmlns:p14="http://schemas.microsoft.com/office/powerpoint/2010/main" val="2002919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52066-FEF1-77BF-4D87-525B33A8C2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BB44D-A65A-DB84-18C8-520D481EDDC3}"/>
              </a:ext>
            </a:extLst>
          </p:cNvPr>
          <p:cNvSpPr>
            <a:spLocks noGrp="1"/>
          </p:cNvSpPr>
          <p:nvPr>
            <p:ph sz="quarter" idx="13"/>
          </p:nvPr>
        </p:nvSpPr>
        <p:spPr>
          <a:xfrm>
            <a:off x="0" y="0"/>
            <a:ext cx="12192000" cy="6858000"/>
          </a:xfrm>
        </p:spPr>
        <p:txBody>
          <a:bodyPr>
            <a:noAutofit/>
          </a:bodyPr>
          <a:lstStyle/>
          <a:p>
            <a:pPr marL="45720" indent="0" algn="ctr">
              <a:buNone/>
            </a:pPr>
            <a:r>
              <a:rPr lang="en-US" sz="5400" b="1" u="sng" dirty="0">
                <a:solidFill>
                  <a:srgbClr val="A50021"/>
                </a:solidFill>
                <a:effectLst>
                  <a:outerShdw blurRad="38100" dist="38100" dir="2700000" algn="tl">
                    <a:srgbClr val="000000">
                      <a:alpha val="43137"/>
                    </a:srgbClr>
                  </a:outerShdw>
                </a:effectLst>
                <a:latin typeface="Calibri" panose="020F0502020204030204" pitchFamily="34" charset="0"/>
              </a:rPr>
              <a:t>Key Greek Terms and Concepts:</a:t>
            </a:r>
          </a:p>
          <a:p>
            <a:pPr marL="45720" indent="0">
              <a:buNone/>
            </a:pPr>
            <a:r>
              <a:rPr lang="en-US" sz="5400" b="1" dirty="0" err="1">
                <a:solidFill>
                  <a:srgbClr val="000000"/>
                </a:solidFill>
                <a:effectLst>
                  <a:outerShdw blurRad="38100" dist="38100" dir="2700000" algn="tl">
                    <a:srgbClr val="000000">
                      <a:alpha val="43137"/>
                    </a:srgbClr>
                  </a:outerShdw>
                </a:effectLst>
                <a:latin typeface="Calibri" panose="020F0502020204030204" pitchFamily="34" charset="0"/>
              </a:rPr>
              <a:t>σχίσμ</a:t>
            </a:r>
            <a:r>
              <a:rPr lang="en-US" sz="5400" b="1" dirty="0">
                <a:solidFill>
                  <a:srgbClr val="000000"/>
                </a:solidFill>
                <a:effectLst>
                  <a:outerShdw blurRad="38100" dist="38100" dir="2700000" algn="tl">
                    <a:srgbClr val="000000">
                      <a:alpha val="43137"/>
                    </a:srgbClr>
                  </a:outerShdw>
                </a:effectLst>
                <a:latin typeface="Calibri" panose="020F0502020204030204" pitchFamily="34" charset="0"/>
              </a:rPr>
              <a:t>ατα (schismata): </a:t>
            </a:r>
          </a:p>
          <a:p>
            <a:pPr marL="45720" indent="0">
              <a:buNone/>
            </a:pP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This Greek word for "divisions" or "splits" in verse 10 highlights the fractured state of the Corinthian church, which was tearing itself apart by forming factions around different human leaders.</a:t>
            </a:r>
          </a:p>
        </p:txBody>
      </p:sp>
    </p:spTree>
    <p:extLst>
      <p:ext uri="{BB962C8B-B14F-4D97-AF65-F5344CB8AC3E}">
        <p14:creationId xmlns:p14="http://schemas.microsoft.com/office/powerpoint/2010/main" val="2125659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DBA7F-F53F-76A9-7A0B-5C15C5BA8F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189C7-EF06-C86B-B981-C103254131FB}"/>
              </a:ext>
            </a:extLst>
          </p:cNvPr>
          <p:cNvSpPr>
            <a:spLocks noGrp="1"/>
          </p:cNvSpPr>
          <p:nvPr>
            <p:ph sz="quarter" idx="13"/>
          </p:nvPr>
        </p:nvSpPr>
        <p:spPr>
          <a:xfrm>
            <a:off x="0" y="0"/>
            <a:ext cx="12192000" cy="6858000"/>
          </a:xfrm>
        </p:spPr>
        <p:txBody>
          <a:bodyPr>
            <a:noAutofit/>
          </a:bodyPr>
          <a:lstStyle/>
          <a:p>
            <a:pPr marL="45720" indent="0" algn="ctr">
              <a:buNone/>
            </a:pPr>
            <a:r>
              <a:rPr lang="en-US" sz="5400" b="1" u="sng" dirty="0">
                <a:solidFill>
                  <a:srgbClr val="A50021"/>
                </a:solidFill>
                <a:effectLst>
                  <a:outerShdw blurRad="38100" dist="38100" dir="2700000" algn="tl">
                    <a:srgbClr val="000000">
                      <a:alpha val="43137"/>
                    </a:srgbClr>
                  </a:outerShdw>
                </a:effectLst>
                <a:latin typeface="Calibri" panose="020F0502020204030204" pitchFamily="34" charset="0"/>
              </a:rPr>
              <a:t>Key Greek Terms and Concepts:</a:t>
            </a:r>
          </a:p>
          <a:p>
            <a:pPr marL="45720" indent="0">
              <a:buNone/>
            </a:pPr>
            <a:r>
              <a:rPr lang="en-US" sz="5400" b="1" dirty="0">
                <a:solidFill>
                  <a:srgbClr val="000000"/>
                </a:solidFill>
                <a:effectLst>
                  <a:outerShdw blurRad="38100" dist="38100" dir="2700000" algn="tl">
                    <a:srgbClr val="000000">
                      <a:alpha val="43137"/>
                    </a:srgbClr>
                  </a:outerShdw>
                </a:effectLst>
                <a:latin typeface="Calibri" panose="020F0502020204030204" pitchFamily="34" charset="0"/>
              </a:rPr>
              <a:t>"Agree together": </a:t>
            </a:r>
          </a:p>
          <a:p>
            <a:pPr marL="45720" indent="0">
              <a:buNone/>
            </a:pP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Paul uses strong language, calling for the believers to be in agreement, "say the same thing," and be knit together in the same mind and purpose.</a:t>
            </a:r>
          </a:p>
        </p:txBody>
      </p:sp>
    </p:spTree>
    <p:extLst>
      <p:ext uri="{BB962C8B-B14F-4D97-AF65-F5344CB8AC3E}">
        <p14:creationId xmlns:p14="http://schemas.microsoft.com/office/powerpoint/2010/main" val="28838838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B872E-5F9D-9A68-A639-BC5B495744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B746D-F1B7-C56F-4522-38391A30000B}"/>
              </a:ext>
            </a:extLst>
          </p:cNvPr>
          <p:cNvSpPr>
            <a:spLocks noGrp="1"/>
          </p:cNvSpPr>
          <p:nvPr>
            <p:ph sz="quarter" idx="13"/>
          </p:nvPr>
        </p:nvSpPr>
        <p:spPr>
          <a:xfrm>
            <a:off x="0" y="0"/>
            <a:ext cx="12192000" cy="6858000"/>
          </a:xfrm>
        </p:spPr>
        <p:txBody>
          <a:bodyPr>
            <a:noAutofit/>
          </a:bodyPr>
          <a:lstStyle/>
          <a:p>
            <a:pPr marL="45720" indent="0" algn="ctr">
              <a:buNone/>
            </a:pPr>
            <a:r>
              <a:rPr lang="en-US" sz="5400" b="1" u="sng" dirty="0">
                <a:solidFill>
                  <a:srgbClr val="A50021"/>
                </a:solidFill>
                <a:effectLst>
                  <a:outerShdw blurRad="38100" dist="38100" dir="2700000" algn="tl">
                    <a:srgbClr val="000000">
                      <a:alpha val="43137"/>
                    </a:srgbClr>
                  </a:outerShdw>
                </a:effectLst>
                <a:latin typeface="Calibri" panose="020F0502020204030204" pitchFamily="34" charset="0"/>
              </a:rPr>
              <a:t>Key Greek Terms and Concepts:</a:t>
            </a:r>
          </a:p>
          <a:p>
            <a:pPr marL="45720" indent="0">
              <a:buNone/>
            </a:pPr>
            <a:r>
              <a:rPr lang="en-US" sz="5400" b="1" dirty="0">
                <a:solidFill>
                  <a:srgbClr val="000000"/>
                </a:solidFill>
                <a:effectLst>
                  <a:outerShdw blurRad="38100" dist="38100" dir="2700000" algn="tl">
                    <a:srgbClr val="000000">
                      <a:alpha val="43137"/>
                    </a:srgbClr>
                  </a:outerShdw>
                </a:effectLst>
                <a:latin typeface="Calibri" panose="020F0502020204030204" pitchFamily="34" charset="0"/>
              </a:rPr>
              <a:t>"United in mind and conviction": </a:t>
            </a:r>
          </a:p>
          <a:p>
            <a:pPr marL="45720" indent="0">
              <a:buNone/>
            </a:pP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The ultimate goal is perfect unity in thought and judgment, a state that reflects the unity found in Christ himself.</a:t>
            </a:r>
          </a:p>
        </p:txBody>
      </p:sp>
    </p:spTree>
    <p:extLst>
      <p:ext uri="{BB962C8B-B14F-4D97-AF65-F5344CB8AC3E}">
        <p14:creationId xmlns:p14="http://schemas.microsoft.com/office/powerpoint/2010/main" val="14805538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C92B7-67B7-3600-3543-193320066FF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796D1-8E27-A07C-B691-2F188BD90BBC}"/>
              </a:ext>
            </a:extLst>
          </p:cNvPr>
          <p:cNvSpPr>
            <a:spLocks noGrp="1"/>
          </p:cNvSpPr>
          <p:nvPr>
            <p:ph sz="quarter" idx="13"/>
          </p:nvPr>
        </p:nvSpPr>
        <p:spPr>
          <a:xfrm>
            <a:off x="0" y="0"/>
            <a:ext cx="12192000" cy="6858000"/>
          </a:xfrm>
        </p:spPr>
        <p:txBody>
          <a:bodyPr>
            <a:noAutofit/>
          </a:bodyPr>
          <a:lstStyle/>
          <a:p>
            <a:pPr marL="45720" indent="0" algn="ctr">
              <a:buNone/>
            </a:pPr>
            <a:r>
              <a:rPr lang="en-US" sz="5400" b="1" u="sng" dirty="0">
                <a:solidFill>
                  <a:srgbClr val="A50021"/>
                </a:solidFill>
                <a:effectLst>
                  <a:outerShdw blurRad="38100" dist="38100" dir="2700000" algn="tl">
                    <a:srgbClr val="000000">
                      <a:alpha val="43137"/>
                    </a:srgbClr>
                  </a:outerShdw>
                </a:effectLst>
                <a:latin typeface="Calibri" panose="020F0502020204030204" pitchFamily="34" charset="0"/>
              </a:rPr>
              <a:t>Context of the Passage:</a:t>
            </a:r>
          </a:p>
          <a:p>
            <a:pPr marL="45720" indent="0">
              <a:buNone/>
            </a:pPr>
            <a:r>
              <a:rPr lang="en-US" sz="5400" b="1" dirty="0">
                <a:solidFill>
                  <a:srgbClr val="000000"/>
                </a:solidFill>
                <a:effectLst>
                  <a:outerShdw blurRad="38100" dist="38100" dir="2700000" algn="tl">
                    <a:srgbClr val="000000">
                      <a:alpha val="43137"/>
                    </a:srgbClr>
                  </a:outerShdw>
                </a:effectLst>
                <a:latin typeface="Calibri" panose="020F0502020204030204" pitchFamily="34" charset="0"/>
              </a:rPr>
              <a:t>Divisions over Leaders: </a:t>
            </a:r>
          </a:p>
          <a:p>
            <a:pPr marL="45720" indent="0">
              <a:buNone/>
            </a:pP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Paul received reports from Chloe's people about the quarrels in Corinth, which stemmed from people aligning themselves with specific leaders like Paul, Christ Apollos, or Cephas, instead of focusing on Christ.</a:t>
            </a:r>
          </a:p>
        </p:txBody>
      </p:sp>
    </p:spTree>
    <p:extLst>
      <p:ext uri="{BB962C8B-B14F-4D97-AF65-F5344CB8AC3E}">
        <p14:creationId xmlns:p14="http://schemas.microsoft.com/office/powerpoint/2010/main" val="17281356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2293E-0327-D38A-5933-F43061DDD43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073D75-B686-BAC8-2C18-8DCBD60D9487}"/>
              </a:ext>
            </a:extLst>
          </p:cNvPr>
          <p:cNvSpPr>
            <a:spLocks noGrp="1"/>
          </p:cNvSpPr>
          <p:nvPr>
            <p:ph sz="quarter" idx="13"/>
          </p:nvPr>
        </p:nvSpPr>
        <p:spPr>
          <a:xfrm>
            <a:off x="0" y="0"/>
            <a:ext cx="12192000" cy="6858000"/>
          </a:xfrm>
        </p:spPr>
        <p:txBody>
          <a:bodyPr>
            <a:noAutofit/>
          </a:bodyPr>
          <a:lstStyle/>
          <a:p>
            <a:pPr marL="45720" indent="0" algn="ctr">
              <a:buNone/>
            </a:pPr>
            <a:r>
              <a:rPr lang="en-US" sz="5400" b="1" u="sng" dirty="0">
                <a:solidFill>
                  <a:srgbClr val="A50021"/>
                </a:solidFill>
                <a:effectLst>
                  <a:outerShdw blurRad="38100" dist="38100" dir="2700000" algn="tl">
                    <a:srgbClr val="000000">
                      <a:alpha val="43137"/>
                    </a:srgbClr>
                  </a:outerShdw>
                </a:effectLst>
                <a:latin typeface="Calibri" panose="020F0502020204030204" pitchFamily="34" charset="0"/>
              </a:rPr>
              <a:t>Context of the Passage:</a:t>
            </a:r>
          </a:p>
          <a:p>
            <a:pPr marL="45720" indent="0">
              <a:buNone/>
            </a:pPr>
            <a:r>
              <a:rPr lang="en-US" sz="5400" b="1" dirty="0">
                <a:solidFill>
                  <a:srgbClr val="000000"/>
                </a:solidFill>
                <a:effectLst>
                  <a:outerShdw blurRad="38100" dist="38100" dir="2700000" algn="tl">
                    <a:srgbClr val="000000">
                      <a:alpha val="43137"/>
                    </a:srgbClr>
                  </a:outerShdw>
                </a:effectLst>
                <a:latin typeface="Calibri" panose="020F0502020204030204" pitchFamily="34" charset="0"/>
              </a:rPr>
              <a:t>CHRIST as the Center: </a:t>
            </a:r>
          </a:p>
          <a:p>
            <a:pPr marL="45720" indent="0">
              <a:buNone/>
            </a:pPr>
            <a:r>
              <a:rPr lang="en-US" sz="5400" dirty="0">
                <a:solidFill>
                  <a:srgbClr val="000000"/>
                </a:solidFill>
                <a:effectLst>
                  <a:outerShdw blurRad="38100" dist="38100" dir="2700000" algn="tl">
                    <a:srgbClr val="000000">
                      <a:alpha val="43137"/>
                    </a:srgbClr>
                  </a:outerShdw>
                </a:effectLst>
                <a:latin typeface="Calibri" panose="020F0502020204030204" pitchFamily="34" charset="0"/>
              </a:rPr>
              <a:t>The argument is rooted in the fundamental truth that Christ is not divided, and therefore, his followers should not be divided either.</a:t>
            </a:r>
          </a:p>
        </p:txBody>
      </p:sp>
    </p:spTree>
    <p:extLst>
      <p:ext uri="{BB962C8B-B14F-4D97-AF65-F5344CB8AC3E}">
        <p14:creationId xmlns:p14="http://schemas.microsoft.com/office/powerpoint/2010/main" val="3563288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Slipstream">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extLst>
    <a:ext uri="{05A4C25C-085E-4340-85A3-A5531E510DB2}">
      <thm15:themeFamily xmlns:thm15="http://schemas.microsoft.com/office/thememl/2012/main" name="Presentation1" id="{A5807EA4-D798-4346-93B5-076BD118FC1E}" vid="{4509C512-854D-408D-A12C-B140865DE0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Sermon Template Rev</Template>
  <TotalTime>89</TotalTime>
  <Words>1257</Words>
  <Application>Microsoft Office PowerPoint</Application>
  <PresentationFormat>Widescreen</PresentationFormat>
  <Paragraphs>86</Paragraphs>
  <Slides>31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Bahnschrift</vt:lpstr>
      <vt:lpstr>Brush Script MT</vt:lpstr>
      <vt:lpstr>Calibri</vt:lpstr>
      <vt:lpstr>Franklin Gothic Medium</vt:lpstr>
      <vt:lpstr>Georgia</vt:lpstr>
      <vt:lpstr>Trebuchet MS</vt:lpstr>
      <vt:lpstr>Wingdings</vt:lpstr>
      <vt:lpstr>Slipstream</vt:lpstr>
      <vt:lpstr>Christ’s Church Must Speak the Same Thing  Is Christ Divided?</vt:lpstr>
      <vt:lpstr>I Corinthians 1:10-13 (KJV)</vt:lpstr>
      <vt:lpstr>I Corinthians 1:10-13 (KJV)</vt:lpstr>
      <vt:lpstr>I Corinthians 1:10-13 (KJV)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 Clearly Commands Unity in Christ’s Church</vt:lpstr>
      <vt:lpstr>A. God is Not the Author of Confusion</vt:lpstr>
      <vt:lpstr>B:  Man Must Not Add One Word to the Written Word of GOD (the Bible)</vt:lpstr>
      <vt:lpstr>Deuteronomy 4:2 (KJV)</vt:lpstr>
      <vt:lpstr>Proverbs 30:5-6 (KJV)</vt:lpstr>
      <vt:lpstr>Revelation 22:18-19 (KJV)</vt:lpstr>
      <vt:lpstr>Revelation 22:18-19 (KJV)</vt:lpstr>
      <vt:lpstr>Following Men and Not What’s Written in the Bible is Error (Sin)</vt:lpstr>
      <vt:lpstr>I Corinthians 4:6 (KJV)</vt:lpstr>
      <vt:lpstr>Matthew 15:9-14 (KJV)</vt:lpstr>
      <vt:lpstr>Matthew 15:9-14 (KJV)</vt:lpstr>
      <vt:lpstr>Matthew 15:9-14 (KJV)</vt:lpstr>
      <vt:lpstr>II John 1:9-11 (NAS)</vt:lpstr>
      <vt:lpstr>II John 1:9-11 (NAS)</vt:lpstr>
      <vt:lpstr> …that Christ died for our sins according to the scriptures; And that he was buried, and that he rose again the third day according to the scriptures:</vt:lpstr>
      <vt:lpstr>Hear: Romans 10:17</vt:lpstr>
      <vt:lpstr>Believe: Hebrews 11:6</vt:lpstr>
      <vt:lpstr>Repent: Luke 13:3</vt:lpstr>
      <vt:lpstr>Confess: Matthew 10:32-33</vt:lpstr>
      <vt:lpstr>Baptize: Acts 22:16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Stuart Fain</dc:creator>
  <cp:lastModifiedBy>Stuart Fain</cp:lastModifiedBy>
  <cp:revision>4</cp:revision>
  <dcterms:created xsi:type="dcterms:W3CDTF">2025-09-21T12:42:07Z</dcterms:created>
  <dcterms:modified xsi:type="dcterms:W3CDTF">2025-09-21T14:11:54Z</dcterms:modified>
</cp:coreProperties>
</file>